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12.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notesSlides/notesSlide7.xml" ContentType="application/vnd.openxmlformats-officedocument.presentationml.notes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38" r:id="rId2"/>
    <p:sldId id="365" r:id="rId3"/>
    <p:sldId id="397" r:id="rId4"/>
    <p:sldId id="398" r:id="rId5"/>
    <p:sldId id="394" r:id="rId6"/>
    <p:sldId id="399" r:id="rId7"/>
    <p:sldId id="400" r:id="rId8"/>
    <p:sldId id="401" r:id="rId9"/>
    <p:sldId id="402" r:id="rId10"/>
    <p:sldId id="404" r:id="rId11"/>
    <p:sldId id="405" r:id="rId12"/>
    <p:sldId id="268" r:id="rId13"/>
    <p:sldId id="406" r:id="rId14"/>
    <p:sldId id="407" r:id="rId15"/>
    <p:sldId id="263" r:id="rId16"/>
    <p:sldId id="264" r:id="rId17"/>
    <p:sldId id="295" r:id="rId18"/>
    <p:sldId id="348" r:id="rId19"/>
    <p:sldId id="294" r:id="rId20"/>
    <p:sldId id="277" r:id="rId21"/>
    <p:sldId id="282" r:id="rId22"/>
    <p:sldId id="281" r:id="rId23"/>
    <p:sldId id="265" r:id="rId24"/>
    <p:sldId id="296" r:id="rId25"/>
    <p:sldId id="271" r:id="rId26"/>
    <p:sldId id="272" r:id="rId27"/>
    <p:sldId id="300" r:id="rId28"/>
    <p:sldId id="301" r:id="rId29"/>
    <p:sldId id="284" r:id="rId30"/>
    <p:sldId id="285" r:id="rId31"/>
    <p:sldId id="290" r:id="rId32"/>
    <p:sldId id="291" r:id="rId33"/>
    <p:sldId id="337"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71" autoAdjust="0"/>
    <p:restoredTop sz="95699" autoAdjust="0"/>
  </p:normalViewPr>
  <p:slideViewPr>
    <p:cSldViewPr>
      <p:cViewPr varScale="1">
        <p:scale>
          <a:sx n="63" d="100"/>
          <a:sy n="63" d="100"/>
        </p:scale>
        <p:origin x="1560" y="7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963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FC9E7C-FB42-48B4-A739-65256455A1F1}" type="datetimeFigureOut">
              <a:rPr lang="en-SG" smtClean="0"/>
              <a:pPr/>
              <a:t>15/2/2019</a:t>
            </a:fld>
            <a:endParaRPr lang="en-S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351860-344C-4860-B351-239301268084}" type="slidenum">
              <a:rPr lang="en-SG" smtClean="0"/>
              <a:pPr/>
              <a:t>‹#›</a:t>
            </a:fld>
            <a:endParaRPr lang="en-SG"/>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351860-344C-4860-B351-239301268084}" type="slidenum">
              <a:rPr lang="en-SG" smtClean="0"/>
              <a:pPr/>
              <a:t>1</a:t>
            </a:fld>
            <a:endParaRPr lang="en-SG"/>
          </a:p>
        </p:txBody>
      </p:sp>
    </p:spTree>
    <p:extLst>
      <p:ext uri="{BB962C8B-B14F-4D97-AF65-F5344CB8AC3E}">
        <p14:creationId xmlns:p14="http://schemas.microsoft.com/office/powerpoint/2010/main" val="1917375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32</a:t>
            </a:fld>
            <a:endParaRPr lang="en-SG"/>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dirty="0" err="1"/>
              <a:t>rightd</a:t>
            </a:r>
            <a:endParaRPr lang="en-SG" dirty="0"/>
          </a:p>
        </p:txBody>
      </p:sp>
      <p:sp>
        <p:nvSpPr>
          <p:cNvPr id="4" name="Slide Number Placeholder 3"/>
          <p:cNvSpPr>
            <a:spLocks noGrp="1"/>
          </p:cNvSpPr>
          <p:nvPr>
            <p:ph type="sldNum" sz="quarter" idx="10"/>
          </p:nvPr>
        </p:nvSpPr>
        <p:spPr/>
        <p:txBody>
          <a:bodyPr/>
          <a:lstStyle/>
          <a:p>
            <a:fld id="{60351860-344C-4860-B351-239301268084}" type="slidenum">
              <a:rPr lang="en-SG" smtClean="0"/>
              <a:pPr/>
              <a:t>33</a:t>
            </a:fld>
            <a:endParaRPr lang="en-SG"/>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dirty="0" err="1"/>
              <a:t>rightd</a:t>
            </a:r>
            <a:endParaRPr lang="en-SG" dirty="0"/>
          </a:p>
        </p:txBody>
      </p:sp>
      <p:sp>
        <p:nvSpPr>
          <p:cNvPr id="4" name="Slide Number Placeholder 3"/>
          <p:cNvSpPr>
            <a:spLocks noGrp="1"/>
          </p:cNvSpPr>
          <p:nvPr>
            <p:ph type="sldNum" sz="quarter" idx="10"/>
          </p:nvPr>
        </p:nvSpPr>
        <p:spPr/>
        <p:txBody>
          <a:bodyPr/>
          <a:lstStyle/>
          <a:p>
            <a:fld id="{60351860-344C-4860-B351-239301268084}" type="slidenum">
              <a:rPr lang="en-SG" smtClean="0"/>
              <a:pPr/>
              <a:t>20</a:t>
            </a:fld>
            <a:endParaRPr lang="en-SG"/>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21</a:t>
            </a:fld>
            <a:endParaRPr lang="en-SG"/>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22</a:t>
            </a:fld>
            <a:endParaRPr lang="en-SG"/>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27</a:t>
            </a:fld>
            <a:endParaRPr lang="en-SG"/>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28</a:t>
            </a:fld>
            <a:endParaRPr lang="en-SG"/>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dirty="0" err="1"/>
              <a:t>rightd</a:t>
            </a:r>
            <a:endParaRPr lang="en-SG" dirty="0"/>
          </a:p>
        </p:txBody>
      </p:sp>
      <p:sp>
        <p:nvSpPr>
          <p:cNvPr id="4" name="Slide Number Placeholder 3"/>
          <p:cNvSpPr>
            <a:spLocks noGrp="1"/>
          </p:cNvSpPr>
          <p:nvPr>
            <p:ph type="sldNum" sz="quarter" idx="10"/>
          </p:nvPr>
        </p:nvSpPr>
        <p:spPr/>
        <p:txBody>
          <a:bodyPr/>
          <a:lstStyle/>
          <a:p>
            <a:fld id="{60351860-344C-4860-B351-239301268084}" type="slidenum">
              <a:rPr lang="en-SG" smtClean="0"/>
              <a:pPr/>
              <a:t>29</a:t>
            </a:fld>
            <a:endParaRPr lang="en-SG"/>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30</a:t>
            </a:fld>
            <a:endParaRPr lang="en-SG"/>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a:t>rightd</a:t>
            </a:r>
            <a:endParaRPr lang="en-SG"/>
          </a:p>
        </p:txBody>
      </p:sp>
      <p:sp>
        <p:nvSpPr>
          <p:cNvPr id="4" name="Slide Number Placeholder 3"/>
          <p:cNvSpPr>
            <a:spLocks noGrp="1"/>
          </p:cNvSpPr>
          <p:nvPr>
            <p:ph type="sldNum" sz="quarter" idx="10"/>
          </p:nvPr>
        </p:nvSpPr>
        <p:spPr/>
        <p:txBody>
          <a:bodyPr/>
          <a:lstStyle/>
          <a:p>
            <a:fld id="{60351860-344C-4860-B351-239301268084}" type="slidenum">
              <a:rPr lang="en-SG" smtClean="0"/>
              <a:pPr/>
              <a:t>31</a:t>
            </a:fld>
            <a:endParaRPr lang="en-SG"/>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SG"/>
          </a:p>
        </p:txBody>
      </p:sp>
      <p:sp>
        <p:nvSpPr>
          <p:cNvPr id="4" name="Date Placeholder 3"/>
          <p:cNvSpPr>
            <a:spLocks noGrp="1"/>
          </p:cNvSpPr>
          <p:nvPr>
            <p:ph type="dt" sz="half" idx="10"/>
          </p:nvPr>
        </p:nvSpPr>
        <p:spPr/>
        <p:txBody>
          <a:bodyPr/>
          <a:lstStyle/>
          <a:p>
            <a:fld id="{AB8528F5-2057-43AF-8E90-6CD70856CAC6}" type="datetimeFigureOut">
              <a:rPr lang="en-SG" smtClean="0"/>
              <a:pPr/>
              <a:t>15/2/2019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AB8528F5-2057-43AF-8E90-6CD70856CAC6}" type="datetimeFigureOut">
              <a:rPr lang="en-SG" smtClean="0"/>
              <a:pPr/>
              <a:t>15/2/2019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AB8528F5-2057-43AF-8E90-6CD70856CAC6}" type="datetimeFigureOut">
              <a:rPr lang="en-SG" smtClean="0"/>
              <a:pPr/>
              <a:t>15/2/2019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AB8528F5-2057-43AF-8E90-6CD70856CAC6}" type="datetimeFigureOut">
              <a:rPr lang="en-SG" smtClean="0"/>
              <a:pPr/>
              <a:t>15/2/2019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8528F5-2057-43AF-8E90-6CD70856CAC6}" type="datetimeFigureOut">
              <a:rPr lang="en-SG" smtClean="0"/>
              <a:pPr/>
              <a:t>15/2/2019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p:cNvSpPr>
            <a:spLocks noGrp="1"/>
          </p:cNvSpPr>
          <p:nvPr>
            <p:ph type="dt" sz="half" idx="10"/>
          </p:nvPr>
        </p:nvSpPr>
        <p:spPr/>
        <p:txBody>
          <a:bodyPr/>
          <a:lstStyle/>
          <a:p>
            <a:fld id="{AB8528F5-2057-43AF-8E90-6CD70856CAC6}" type="datetimeFigureOut">
              <a:rPr lang="en-SG" smtClean="0"/>
              <a:pPr/>
              <a:t>15/2/2019</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p:cNvSpPr>
            <a:spLocks noGrp="1"/>
          </p:cNvSpPr>
          <p:nvPr>
            <p:ph type="dt" sz="half" idx="10"/>
          </p:nvPr>
        </p:nvSpPr>
        <p:spPr/>
        <p:txBody>
          <a:bodyPr/>
          <a:lstStyle/>
          <a:p>
            <a:fld id="{AB8528F5-2057-43AF-8E90-6CD70856CAC6}" type="datetimeFigureOut">
              <a:rPr lang="en-SG" smtClean="0"/>
              <a:pPr/>
              <a:t>15/2/2019</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Date Placeholder 2"/>
          <p:cNvSpPr>
            <a:spLocks noGrp="1"/>
          </p:cNvSpPr>
          <p:nvPr>
            <p:ph type="dt" sz="half" idx="10"/>
          </p:nvPr>
        </p:nvSpPr>
        <p:spPr/>
        <p:txBody>
          <a:bodyPr/>
          <a:lstStyle/>
          <a:p>
            <a:fld id="{AB8528F5-2057-43AF-8E90-6CD70856CAC6}" type="datetimeFigureOut">
              <a:rPr lang="en-SG" smtClean="0"/>
              <a:pPr/>
              <a:t>15/2/2019</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8528F5-2057-43AF-8E90-6CD70856CAC6}" type="datetimeFigureOut">
              <a:rPr lang="en-SG" smtClean="0"/>
              <a:pPr/>
              <a:t>15/2/2019</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8528F5-2057-43AF-8E90-6CD70856CAC6}" type="datetimeFigureOut">
              <a:rPr lang="en-SG" smtClean="0"/>
              <a:pPr/>
              <a:t>15/2/2019</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8528F5-2057-43AF-8E90-6CD70856CAC6}" type="datetimeFigureOut">
              <a:rPr lang="en-SG" smtClean="0"/>
              <a:pPr/>
              <a:t>15/2/2019</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FFCBDE8-02B3-48FA-82CB-13918EC6455F}" type="slidenum">
              <a:rPr lang="en-SG" smtClean="0"/>
              <a:pPr/>
              <a:t>‹#›</a:t>
            </a:fld>
            <a:endParaRPr lang="en-S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528F5-2057-43AF-8E90-6CD70856CAC6}" type="datetimeFigureOut">
              <a:rPr lang="en-SG" smtClean="0"/>
              <a:pPr/>
              <a:t>15/2/2019</a:t>
            </a:fld>
            <a:endParaRPr lang="en-S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FCBDE8-02B3-48FA-82CB-13918EC6455F}" type="slidenum">
              <a:rPr lang="en-SG" smtClean="0"/>
              <a:pPr/>
              <a:t>‹#›</a:t>
            </a:fld>
            <a:endParaRPr lang="en-S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hyperlink" Target="http://new-launch-property.com/project/hilbre28/#salesfor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33E4E6-8FA6-4BC6-94AA-CB9C10E7D48F}"/>
              </a:ext>
            </a:extLst>
          </p:cNvPr>
          <p:cNvPicPr>
            <a:picLocks noChangeAspect="1"/>
          </p:cNvPicPr>
          <p:nvPr/>
        </p:nvPicPr>
        <p:blipFill>
          <a:blip r:embed="rId3"/>
          <a:stretch>
            <a:fillRect/>
          </a:stretch>
        </p:blipFill>
        <p:spPr>
          <a:xfrm>
            <a:off x="0" y="0"/>
            <a:ext cx="9144000" cy="5733256"/>
          </a:xfrm>
          <a:prstGeom prst="rect">
            <a:avLst/>
          </a:prstGeom>
        </p:spPr>
      </p:pic>
      <p:pic>
        <p:nvPicPr>
          <p:cNvPr id="4" name="Picture 30"/>
          <p:cNvPicPr>
            <a:picLocks noChangeAspect="1" noChangeArrowheads="1"/>
          </p:cNvPicPr>
          <p:nvPr/>
        </p:nvPicPr>
        <p:blipFill>
          <a:blip r:embed="rId4" cstate="print"/>
          <a:srcRect/>
          <a:stretch>
            <a:fillRect/>
          </a:stretch>
        </p:blipFill>
        <p:spPr bwMode="auto">
          <a:xfrm>
            <a:off x="7956376" y="6029652"/>
            <a:ext cx="1043608" cy="576064"/>
          </a:xfrm>
          <a:prstGeom prst="rect">
            <a:avLst/>
          </a:prstGeom>
          <a:noFill/>
          <a:ln w="9525">
            <a:noFill/>
            <a:miter lim="800000"/>
            <a:headEnd/>
            <a:tailEnd/>
          </a:ln>
        </p:spPr>
      </p:pic>
      <p:sp>
        <p:nvSpPr>
          <p:cNvPr id="7" name="Rectangle 6">
            <a:extLst>
              <a:ext uri="{FF2B5EF4-FFF2-40B4-BE49-F238E27FC236}">
                <a16:creationId xmlns:a16="http://schemas.microsoft.com/office/drawing/2014/main" id="{10B8700F-F4FD-4304-B9A0-C5D4C930EB26}"/>
              </a:ext>
            </a:extLst>
          </p:cNvPr>
          <p:cNvSpPr/>
          <p:nvPr/>
        </p:nvSpPr>
        <p:spPr>
          <a:xfrm>
            <a:off x="2699792" y="5833963"/>
            <a:ext cx="4428492" cy="923330"/>
          </a:xfrm>
          <a:prstGeom prst="rect">
            <a:avLst/>
          </a:prstGeom>
        </p:spPr>
        <p:txBody>
          <a:bodyPr wrap="square">
            <a:spAutoFit/>
          </a:bodyPr>
          <a:lstStyle/>
          <a:p>
            <a:r>
              <a:rPr lang="en-US" b="1" dirty="0">
                <a:solidFill>
                  <a:srgbClr val="FFC000"/>
                </a:solidFill>
                <a:latin typeface="AR JULIAN" panose="02000000000000000000" pitchFamily="2" charset="0"/>
              </a:rPr>
              <a:t>STRATA TITLE SEMINAR &amp; WORKSHOP</a:t>
            </a:r>
          </a:p>
          <a:p>
            <a:r>
              <a:rPr lang="en-US" b="1" dirty="0">
                <a:solidFill>
                  <a:srgbClr val="FFC000"/>
                </a:solidFill>
                <a:latin typeface="AR JULIAN" panose="02000000000000000000" pitchFamily="2" charset="0"/>
              </a:rPr>
              <a:t>BRUNEI DARUSSALAM</a:t>
            </a:r>
          </a:p>
          <a:p>
            <a:r>
              <a:rPr lang="en-US" b="1" dirty="0">
                <a:solidFill>
                  <a:srgbClr val="FFC000"/>
                </a:solidFill>
                <a:latin typeface="AR JULIAN" panose="02000000000000000000" pitchFamily="2" charset="0"/>
              </a:rPr>
              <a:t>16 – 18 FEBRUARY 2019</a:t>
            </a:r>
            <a:endParaRPr lang="en-SG" b="1" dirty="0">
              <a:solidFill>
                <a:srgbClr val="FFC000"/>
              </a:solidFill>
              <a:latin typeface="AR JULIAN" panose="02000000000000000000" pitchFamily="2" charset="0"/>
            </a:endParaRPr>
          </a:p>
        </p:txBody>
      </p:sp>
      <p:pic>
        <p:nvPicPr>
          <p:cNvPr id="3" name="Picture 2">
            <a:extLst>
              <a:ext uri="{FF2B5EF4-FFF2-40B4-BE49-F238E27FC236}">
                <a16:creationId xmlns:a16="http://schemas.microsoft.com/office/drawing/2014/main" id="{FD008D85-D786-4C64-8159-8CB45D387F69}"/>
              </a:ext>
            </a:extLst>
          </p:cNvPr>
          <p:cNvPicPr>
            <a:picLocks noChangeAspect="1"/>
          </p:cNvPicPr>
          <p:nvPr/>
        </p:nvPicPr>
        <p:blipFill>
          <a:blip r:embed="rId5"/>
          <a:stretch>
            <a:fillRect/>
          </a:stretch>
        </p:blipFill>
        <p:spPr>
          <a:xfrm>
            <a:off x="0" y="5733256"/>
            <a:ext cx="1475656" cy="112474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Subtitle 2">
            <a:extLst>
              <a:ext uri="{FF2B5EF4-FFF2-40B4-BE49-F238E27FC236}">
                <a16:creationId xmlns:a16="http://schemas.microsoft.com/office/drawing/2014/main" id="{BC31CACC-78AE-46F8-A109-4EBE63C41D55}"/>
              </a:ext>
            </a:extLst>
          </p:cNvPr>
          <p:cNvSpPr>
            <a:spLocks noGrp="1"/>
          </p:cNvSpPr>
          <p:nvPr>
            <p:ph type="subTitle" idx="1"/>
          </p:nvPr>
        </p:nvSpPr>
        <p:spPr>
          <a:xfrm>
            <a:off x="621014" y="1551826"/>
            <a:ext cx="7920880" cy="4835603"/>
          </a:xfrm>
        </p:spPr>
        <p:txBody>
          <a:bodyPr>
            <a:normAutofit fontScale="25000" lnSpcReduction="20000"/>
          </a:bodyPr>
          <a:lstStyle/>
          <a:p>
            <a:pPr algn="l"/>
            <a:r>
              <a:rPr lang="en-US" sz="11200" b="1" dirty="0">
                <a:solidFill>
                  <a:srgbClr val="FFFF00"/>
                </a:solidFill>
              </a:rPr>
              <a:t>1. 	Laws are required to govern the management 	and maintenance	of strata titled properties 	communal living</a:t>
            </a:r>
          </a:p>
          <a:p>
            <a:pPr marL="1371600" indent="-1371600" algn="l">
              <a:buAutoNum type="arabicPeriod"/>
            </a:pPr>
            <a:endParaRPr lang="en-US" sz="8600" b="1" dirty="0">
              <a:solidFill>
                <a:srgbClr val="FFFF00"/>
              </a:solidFill>
            </a:endParaRPr>
          </a:p>
          <a:p>
            <a:pPr algn="l"/>
            <a:r>
              <a:rPr lang="en-US" sz="11200" b="1" dirty="0">
                <a:solidFill>
                  <a:srgbClr val="66FF33"/>
                </a:solidFill>
              </a:rPr>
              <a:t>2.	To constitute a legal entity called a 	Management Corporation (MC) to control as 	well as maintain the common property. The 	MC is funded through contributions made by 	the subsidiary proprietors who hold the 	common property as tenants in common in 	proportion to the share value stated in their 	subsidiary strata certificates of title. </a:t>
            </a:r>
          </a:p>
          <a:p>
            <a:pPr algn="l"/>
            <a:endParaRPr lang="en-US" sz="8600" b="1" dirty="0">
              <a:solidFill>
                <a:srgbClr val="66FF33"/>
              </a:solidFill>
            </a:endParaRPr>
          </a:p>
          <a:p>
            <a:pPr algn="l"/>
            <a:endParaRPr lang="en-US" sz="8800" b="1" dirty="0">
              <a:solidFill>
                <a:srgbClr val="66FF33"/>
              </a:solidFill>
            </a:endParaRPr>
          </a:p>
          <a:p>
            <a:pPr algn="l"/>
            <a:endParaRPr lang="en-SG" sz="8800" b="1" dirty="0">
              <a:solidFill>
                <a:srgbClr val="FFFF00"/>
              </a:solidFill>
            </a:endParaRPr>
          </a:p>
          <a:p>
            <a:pPr algn="l"/>
            <a:endParaRPr lang="en-SG" sz="8600" b="1" dirty="0">
              <a:solidFill>
                <a:schemeClr val="bg1"/>
              </a:solidFill>
            </a:endParaRPr>
          </a:p>
          <a:p>
            <a:pPr algn="l"/>
            <a:r>
              <a:rPr lang="en-SG" sz="8600" b="1" dirty="0">
                <a:solidFill>
                  <a:schemeClr val="bg1"/>
                </a:solidFill>
              </a:rPr>
              <a:t> </a:t>
            </a:r>
            <a:endParaRPr lang="en-SG" sz="8600" b="1" dirty="0">
              <a:solidFill>
                <a:srgbClr val="66FF33"/>
              </a:solidFill>
            </a:endParaRPr>
          </a:p>
          <a:p>
            <a:pPr algn="l"/>
            <a:endParaRPr lang="en-SG" sz="8600" b="1" dirty="0">
              <a:solidFill>
                <a:srgbClr val="FFC000"/>
              </a:solidFill>
            </a:endParaRPr>
          </a:p>
        </p:txBody>
      </p:sp>
      <p:sp>
        <p:nvSpPr>
          <p:cNvPr id="11" name="TextBox 10">
            <a:extLst>
              <a:ext uri="{FF2B5EF4-FFF2-40B4-BE49-F238E27FC236}">
                <a16:creationId xmlns:a16="http://schemas.microsoft.com/office/drawing/2014/main" id="{D76C390D-3C5D-4846-AAFA-88201B396D53}"/>
              </a:ext>
            </a:extLst>
          </p:cNvPr>
          <p:cNvSpPr txBox="1"/>
          <p:nvPr/>
        </p:nvSpPr>
        <p:spPr>
          <a:xfrm>
            <a:off x="621014" y="938844"/>
            <a:ext cx="7859524" cy="523220"/>
          </a:xfrm>
          <a:prstGeom prst="rect">
            <a:avLst/>
          </a:prstGeom>
          <a:noFill/>
        </p:spPr>
        <p:txBody>
          <a:bodyPr wrap="none" rtlCol="0">
            <a:spAutoFit/>
          </a:bodyPr>
          <a:lstStyle/>
          <a:p>
            <a:r>
              <a:rPr lang="en-US" sz="2800" b="1" dirty="0">
                <a:solidFill>
                  <a:srgbClr val="FF0000"/>
                </a:solidFill>
              </a:rPr>
              <a:t>Maintenance and Management of Strata Properties</a:t>
            </a:r>
            <a:endParaRPr lang="en-US" sz="3200" b="1" dirty="0">
              <a:solidFill>
                <a:srgbClr val="FF0000"/>
              </a:solidFill>
            </a:endParaRPr>
          </a:p>
        </p:txBody>
      </p:sp>
    </p:spTree>
    <p:extLst>
      <p:ext uri="{BB962C8B-B14F-4D97-AF65-F5344CB8AC3E}">
        <p14:creationId xmlns:p14="http://schemas.microsoft.com/office/powerpoint/2010/main" val="1451163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128906" y="6267499"/>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Subtitle 2">
            <a:extLst>
              <a:ext uri="{FF2B5EF4-FFF2-40B4-BE49-F238E27FC236}">
                <a16:creationId xmlns:a16="http://schemas.microsoft.com/office/drawing/2014/main" id="{BC31CACC-78AE-46F8-A109-4EBE63C41D55}"/>
              </a:ext>
            </a:extLst>
          </p:cNvPr>
          <p:cNvSpPr>
            <a:spLocks noGrp="1"/>
          </p:cNvSpPr>
          <p:nvPr>
            <p:ph type="subTitle" idx="1"/>
          </p:nvPr>
        </p:nvSpPr>
        <p:spPr>
          <a:xfrm>
            <a:off x="621014" y="1551826"/>
            <a:ext cx="4959098" cy="4835603"/>
          </a:xfrm>
        </p:spPr>
        <p:txBody>
          <a:bodyPr>
            <a:normAutofit fontScale="25000" lnSpcReduction="20000"/>
          </a:bodyPr>
          <a:lstStyle/>
          <a:p>
            <a:pPr algn="l"/>
            <a:r>
              <a:rPr lang="en-US" sz="11200" b="1" dirty="0">
                <a:solidFill>
                  <a:srgbClr val="FFFF00"/>
                </a:solidFill>
              </a:rPr>
              <a:t>3.	To constitute another 	legal entity called 	Strata 	Title Board (STB)</a:t>
            </a:r>
          </a:p>
          <a:p>
            <a:pPr marL="1371600" indent="-1371600" algn="l">
              <a:buAutoNum type="arabicPeriod" startAt="3"/>
            </a:pPr>
            <a:endParaRPr lang="en-US" sz="11200" b="1" dirty="0">
              <a:solidFill>
                <a:srgbClr val="FFFF00"/>
              </a:solidFill>
            </a:endParaRPr>
          </a:p>
          <a:p>
            <a:pPr algn="l"/>
            <a:r>
              <a:rPr lang="en-US" sz="11200" b="1" dirty="0">
                <a:solidFill>
                  <a:schemeClr val="bg1"/>
                </a:solidFill>
              </a:rPr>
              <a:t>4.	STB mediate and hear 	applications relating to :</a:t>
            </a:r>
          </a:p>
          <a:p>
            <a:pPr algn="l"/>
            <a:r>
              <a:rPr lang="en-US" sz="11200" b="1" dirty="0">
                <a:solidFill>
                  <a:srgbClr val="FFFF00"/>
                </a:solidFill>
              </a:rPr>
              <a:t>	</a:t>
            </a:r>
          </a:p>
          <a:p>
            <a:pPr algn="l"/>
            <a:r>
              <a:rPr lang="en-US" sz="11200" b="1" dirty="0">
                <a:solidFill>
                  <a:srgbClr val="FFFF00"/>
                </a:solidFill>
              </a:rPr>
              <a:t>	</a:t>
            </a:r>
            <a:r>
              <a:rPr lang="en-US" sz="11200" b="1" dirty="0">
                <a:solidFill>
                  <a:srgbClr val="66FF33"/>
                </a:solidFill>
              </a:rPr>
              <a:t>a) orders for collective 	  	     sale of property;</a:t>
            </a:r>
          </a:p>
          <a:p>
            <a:pPr algn="l"/>
            <a:r>
              <a:rPr lang="en-US" sz="11200" b="1" dirty="0">
                <a:solidFill>
                  <a:srgbClr val="66FF33"/>
                </a:solidFill>
              </a:rPr>
              <a:t>	b) certain disputes arising  	     in respect of from   	  	     strata development</a:t>
            </a:r>
          </a:p>
          <a:p>
            <a:pPr algn="l"/>
            <a:endParaRPr lang="en-US" sz="11200" b="1" dirty="0">
              <a:solidFill>
                <a:srgbClr val="FFFF00"/>
              </a:solidFill>
            </a:endParaRPr>
          </a:p>
          <a:p>
            <a:pPr algn="l"/>
            <a:r>
              <a:rPr lang="en-US" sz="11200" b="1" dirty="0">
                <a:solidFill>
                  <a:srgbClr val="66FF33"/>
                </a:solidFill>
              </a:rPr>
              <a:t>	</a:t>
            </a:r>
          </a:p>
          <a:p>
            <a:pPr algn="l"/>
            <a:endParaRPr lang="en-US" sz="8600" b="1" dirty="0">
              <a:solidFill>
                <a:srgbClr val="66FF33"/>
              </a:solidFill>
            </a:endParaRPr>
          </a:p>
          <a:p>
            <a:pPr algn="l"/>
            <a:endParaRPr lang="en-US" sz="8800" b="1" dirty="0">
              <a:solidFill>
                <a:srgbClr val="66FF33"/>
              </a:solidFill>
            </a:endParaRPr>
          </a:p>
          <a:p>
            <a:pPr algn="l"/>
            <a:endParaRPr lang="en-SG" sz="8800" b="1" dirty="0">
              <a:solidFill>
                <a:srgbClr val="FFFF00"/>
              </a:solidFill>
            </a:endParaRPr>
          </a:p>
          <a:p>
            <a:pPr algn="l"/>
            <a:endParaRPr lang="en-SG" sz="8600" b="1" dirty="0">
              <a:solidFill>
                <a:schemeClr val="bg1"/>
              </a:solidFill>
            </a:endParaRPr>
          </a:p>
          <a:p>
            <a:pPr algn="l"/>
            <a:r>
              <a:rPr lang="en-SG" sz="8600" b="1" dirty="0">
                <a:solidFill>
                  <a:schemeClr val="bg1"/>
                </a:solidFill>
              </a:rPr>
              <a:t> </a:t>
            </a:r>
            <a:endParaRPr lang="en-SG" sz="8600" b="1" dirty="0">
              <a:solidFill>
                <a:srgbClr val="66FF33"/>
              </a:solidFill>
            </a:endParaRPr>
          </a:p>
          <a:p>
            <a:pPr algn="l"/>
            <a:endParaRPr lang="en-SG" sz="8600" b="1" dirty="0">
              <a:solidFill>
                <a:srgbClr val="FFC000"/>
              </a:solidFill>
            </a:endParaRPr>
          </a:p>
        </p:txBody>
      </p:sp>
      <p:sp>
        <p:nvSpPr>
          <p:cNvPr id="11" name="TextBox 10">
            <a:extLst>
              <a:ext uri="{FF2B5EF4-FFF2-40B4-BE49-F238E27FC236}">
                <a16:creationId xmlns:a16="http://schemas.microsoft.com/office/drawing/2014/main" id="{D76C390D-3C5D-4846-AAFA-88201B396D53}"/>
              </a:ext>
            </a:extLst>
          </p:cNvPr>
          <p:cNvSpPr txBox="1"/>
          <p:nvPr/>
        </p:nvSpPr>
        <p:spPr>
          <a:xfrm>
            <a:off x="621014" y="938844"/>
            <a:ext cx="7859524" cy="523220"/>
          </a:xfrm>
          <a:prstGeom prst="rect">
            <a:avLst/>
          </a:prstGeom>
          <a:noFill/>
        </p:spPr>
        <p:txBody>
          <a:bodyPr wrap="none" rtlCol="0">
            <a:spAutoFit/>
          </a:bodyPr>
          <a:lstStyle/>
          <a:p>
            <a:r>
              <a:rPr lang="en-US" sz="2800" b="1" dirty="0">
                <a:solidFill>
                  <a:srgbClr val="FF0000"/>
                </a:solidFill>
              </a:rPr>
              <a:t>Maintenance and Management of Strata Properties</a:t>
            </a:r>
            <a:endParaRPr lang="en-US" sz="3200" b="1" dirty="0">
              <a:solidFill>
                <a:srgbClr val="FF0000"/>
              </a:solidFill>
            </a:endParaRPr>
          </a:p>
        </p:txBody>
      </p:sp>
      <p:pic>
        <p:nvPicPr>
          <p:cNvPr id="4" name="Picture 3">
            <a:extLst>
              <a:ext uri="{FF2B5EF4-FFF2-40B4-BE49-F238E27FC236}">
                <a16:creationId xmlns:a16="http://schemas.microsoft.com/office/drawing/2014/main" id="{5D3E0329-EF97-4DB4-8E5C-59302FB3E90C}"/>
              </a:ext>
            </a:extLst>
          </p:cNvPr>
          <p:cNvPicPr>
            <a:picLocks noChangeAspect="1"/>
          </p:cNvPicPr>
          <p:nvPr/>
        </p:nvPicPr>
        <p:blipFill>
          <a:blip r:embed="rId3"/>
          <a:stretch>
            <a:fillRect/>
          </a:stretch>
        </p:blipFill>
        <p:spPr>
          <a:xfrm>
            <a:off x="5439544" y="1516284"/>
            <a:ext cx="3704456" cy="4541470"/>
          </a:xfrm>
          <a:prstGeom prst="rect">
            <a:avLst/>
          </a:prstGeom>
        </p:spPr>
      </p:pic>
    </p:spTree>
    <p:extLst>
      <p:ext uri="{BB962C8B-B14F-4D97-AF65-F5344CB8AC3E}">
        <p14:creationId xmlns:p14="http://schemas.microsoft.com/office/powerpoint/2010/main" val="3239915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772816"/>
            <a:ext cx="8136904" cy="4752528"/>
          </a:xfrm>
        </p:spPr>
        <p:txBody>
          <a:bodyPr>
            <a:normAutofit/>
          </a:bodyPr>
          <a:lstStyle/>
          <a:p>
            <a:pPr algn="l"/>
            <a:r>
              <a:rPr lang="en-US" sz="2800" b="1" dirty="0">
                <a:solidFill>
                  <a:srgbClr val="FFFF00"/>
                </a:solidFill>
              </a:rPr>
              <a:t>1. 	Duties of the Developers</a:t>
            </a:r>
          </a:p>
          <a:p>
            <a:pPr algn="l"/>
            <a:r>
              <a:rPr lang="en-US" sz="2800" b="1" dirty="0">
                <a:solidFill>
                  <a:srgbClr val="FFFF00"/>
                </a:solidFill>
              </a:rPr>
              <a:t>2. 	Strata Unit Entitlement - Share Value </a:t>
            </a:r>
          </a:p>
          <a:p>
            <a:pPr algn="l"/>
            <a:r>
              <a:rPr lang="en-US" sz="2800" b="1" dirty="0">
                <a:solidFill>
                  <a:srgbClr val="FFFF00"/>
                </a:solidFill>
              </a:rPr>
              <a:t>3.  	Management Corporation 	 	</a:t>
            </a:r>
          </a:p>
          <a:p>
            <a:pPr marL="742950" indent="-742950" algn="l">
              <a:buAutoNum type="arabicPeriod" startAt="4"/>
            </a:pPr>
            <a:r>
              <a:rPr lang="en-US" sz="2800" b="1" dirty="0">
                <a:solidFill>
                  <a:srgbClr val="FFFF00"/>
                </a:solidFill>
              </a:rPr>
              <a:t>  Duties of the Subsidiary Proprietors</a:t>
            </a:r>
          </a:p>
          <a:p>
            <a:pPr marL="742950" indent="-742950" algn="l">
              <a:buAutoNum type="arabicPeriod" startAt="4"/>
            </a:pPr>
            <a:r>
              <a:rPr lang="en-US" sz="2800" b="1" dirty="0">
                <a:solidFill>
                  <a:srgbClr val="FFFF00"/>
                </a:solidFill>
              </a:rPr>
              <a:t>  Maintenance &amp; Sinking Fund</a:t>
            </a:r>
          </a:p>
          <a:p>
            <a:pPr algn="l"/>
            <a:r>
              <a:rPr lang="en-US" sz="2800" b="1" dirty="0">
                <a:solidFill>
                  <a:srgbClr val="FFFF00"/>
                </a:solidFill>
              </a:rPr>
              <a:t>6.	Use of Common Property</a:t>
            </a:r>
          </a:p>
          <a:p>
            <a:pPr algn="l"/>
            <a:r>
              <a:rPr lang="en-US" sz="2800" b="1" dirty="0">
                <a:solidFill>
                  <a:srgbClr val="FFFF00"/>
                </a:solidFill>
              </a:rPr>
              <a:t>7.	Resolving Disputes</a:t>
            </a:r>
          </a:p>
          <a:p>
            <a:pPr algn="l"/>
            <a:r>
              <a:rPr lang="en-US" sz="2800" b="1" dirty="0">
                <a:solidFill>
                  <a:srgbClr val="FFFF00"/>
                </a:solidFill>
              </a:rPr>
              <a:t>8.	Strata Title Board</a:t>
            </a:r>
          </a:p>
          <a:p>
            <a:pPr marL="742950" indent="-742950" algn="l"/>
            <a:endParaRPr lang="en-US" sz="4000" b="1" dirty="0">
              <a:solidFill>
                <a:srgbClr val="FFFF00"/>
              </a:solidFill>
            </a:endParaRPr>
          </a:p>
          <a:p>
            <a:pPr marL="742950" indent="-742950" algn="l"/>
            <a:endParaRPr lang="en-US" sz="4000" b="1" dirty="0">
              <a:solidFill>
                <a:srgbClr val="FFFF00"/>
              </a:solidFill>
            </a:endParaRPr>
          </a:p>
          <a:p>
            <a:pPr marL="514350" indent="-514350" algn="l"/>
            <a:endParaRPr lang="en-US" sz="4000" b="1" dirty="0">
              <a:solidFill>
                <a:srgbClr val="FFFF00"/>
              </a:solidFill>
            </a:endParaRPr>
          </a:p>
          <a:p>
            <a:pPr marL="514350" indent="-514350" algn="l">
              <a:buAutoNum type="alphaLcParenR"/>
            </a:pPr>
            <a:endParaRPr lang="en-SG" dirty="0"/>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9EE00A64-4FCB-4CA8-BF36-EF12BCA72BF7}"/>
              </a:ext>
            </a:extLst>
          </p:cNvPr>
          <p:cNvSpPr txBox="1">
            <a:spLocks/>
          </p:cNvSpPr>
          <p:nvPr/>
        </p:nvSpPr>
        <p:spPr>
          <a:xfrm>
            <a:off x="607615" y="434788"/>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9" name="TextBox 8">
            <a:extLst>
              <a:ext uri="{FF2B5EF4-FFF2-40B4-BE49-F238E27FC236}">
                <a16:creationId xmlns:a16="http://schemas.microsoft.com/office/drawing/2014/main" id="{3C898D06-415C-41F8-A156-FDD766236E52}"/>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endParaRPr lang="en-US" sz="3200" b="1" dirty="0">
              <a:solidFill>
                <a:srgbClr val="FF0000"/>
              </a:solidFill>
            </a:endParaRPr>
          </a:p>
        </p:txBody>
      </p:sp>
      <p:sp>
        <p:nvSpPr>
          <p:cNvPr id="6" name="Rectangle 5">
            <a:extLst>
              <a:ext uri="{FF2B5EF4-FFF2-40B4-BE49-F238E27FC236}">
                <a16:creationId xmlns:a16="http://schemas.microsoft.com/office/drawing/2014/main" id="{6FAA6962-61BB-4911-A3C4-1BE35942768E}"/>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9EE00A64-4FCB-4CA8-BF36-EF12BCA72BF7}"/>
              </a:ext>
            </a:extLst>
          </p:cNvPr>
          <p:cNvSpPr txBox="1">
            <a:spLocks/>
          </p:cNvSpPr>
          <p:nvPr/>
        </p:nvSpPr>
        <p:spPr>
          <a:xfrm>
            <a:off x="607615" y="434788"/>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9" name="TextBox 8">
            <a:extLst>
              <a:ext uri="{FF2B5EF4-FFF2-40B4-BE49-F238E27FC236}">
                <a16:creationId xmlns:a16="http://schemas.microsoft.com/office/drawing/2014/main" id="{3C898D06-415C-41F8-A156-FDD766236E52}"/>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sp>
        <p:nvSpPr>
          <p:cNvPr id="10" name="Subtitle 2">
            <a:extLst>
              <a:ext uri="{FF2B5EF4-FFF2-40B4-BE49-F238E27FC236}">
                <a16:creationId xmlns:a16="http://schemas.microsoft.com/office/drawing/2014/main" id="{4EE08793-8A40-4E37-86D7-BF0BF7157104}"/>
              </a:ext>
            </a:extLst>
          </p:cNvPr>
          <p:cNvSpPr>
            <a:spLocks noGrp="1"/>
          </p:cNvSpPr>
          <p:nvPr>
            <p:ph type="subTitle" idx="1"/>
          </p:nvPr>
        </p:nvSpPr>
        <p:spPr>
          <a:xfrm>
            <a:off x="681829" y="1493328"/>
            <a:ext cx="7346555" cy="4752528"/>
          </a:xfrm>
        </p:spPr>
        <p:txBody>
          <a:bodyPr>
            <a:noAutofit/>
          </a:bodyPr>
          <a:lstStyle/>
          <a:p>
            <a:pPr algn="l"/>
            <a:r>
              <a:rPr lang="en-US" sz="2800" b="1" dirty="0">
                <a:solidFill>
                  <a:schemeClr val="bg1"/>
                </a:solidFill>
              </a:rPr>
              <a:t>Duties of the DEVELOPER</a:t>
            </a:r>
          </a:p>
          <a:p>
            <a:pPr algn="l"/>
            <a:endParaRPr lang="en-US" sz="2800" b="1" dirty="0">
              <a:solidFill>
                <a:schemeClr val="bg1"/>
              </a:solidFill>
            </a:endParaRPr>
          </a:p>
          <a:p>
            <a:pPr marL="514350" indent="-514350" algn="l">
              <a:buAutoNum type="alphaLcParenR"/>
            </a:pPr>
            <a:r>
              <a:rPr lang="en-US" sz="2800" b="1" dirty="0">
                <a:solidFill>
                  <a:srgbClr val="66FF33"/>
                </a:solidFill>
              </a:rPr>
              <a:t>  </a:t>
            </a:r>
            <a:r>
              <a:rPr lang="en-US" sz="2800" b="1" dirty="0">
                <a:solidFill>
                  <a:srgbClr val="FFFF00"/>
                </a:solidFill>
              </a:rPr>
              <a:t>   </a:t>
            </a:r>
            <a:r>
              <a:rPr lang="en-US" sz="2800" b="1" dirty="0">
                <a:solidFill>
                  <a:srgbClr val="66FF33"/>
                </a:solidFill>
              </a:rPr>
              <a:t>Obtain approval from Relevant Authority 	before collecting maintenance  fund from  	Subsidiary Proprietor (SP).</a:t>
            </a:r>
          </a:p>
          <a:p>
            <a:pPr marL="514350" indent="-514350" algn="l">
              <a:buAutoNum type="alphaLcParenR"/>
            </a:pPr>
            <a:endParaRPr lang="en-US" sz="2800" b="1" dirty="0">
              <a:solidFill>
                <a:srgbClr val="FFFF00"/>
              </a:solidFill>
            </a:endParaRPr>
          </a:p>
          <a:p>
            <a:pPr marL="514350" indent="-514350" algn="l">
              <a:buAutoNum type="alphaLcParenR"/>
            </a:pPr>
            <a:r>
              <a:rPr lang="en-US" sz="2800" b="1" dirty="0">
                <a:solidFill>
                  <a:srgbClr val="FFFF00"/>
                </a:solidFill>
              </a:rPr>
              <a:t>     Required to pay  maintenance  charges for    	all unsold units and those units not 	handed  over to SP after the maintenance 	fund is established.</a:t>
            </a:r>
          </a:p>
          <a:p>
            <a:pPr algn="l"/>
            <a:endParaRPr lang="en-US" sz="2800" b="1" dirty="0">
              <a:solidFill>
                <a:srgbClr val="FFFF00"/>
              </a:solidFill>
            </a:endParaRPr>
          </a:p>
          <a:p>
            <a:pPr marL="514350" indent="-514350" algn="l"/>
            <a:r>
              <a:rPr lang="en-US" sz="2800" b="1" dirty="0">
                <a:solidFill>
                  <a:srgbClr val="FFFF00"/>
                </a:solidFill>
              </a:rPr>
              <a:t>	</a:t>
            </a:r>
          </a:p>
          <a:p>
            <a:pPr marL="514350" indent="-514350" algn="l"/>
            <a:endParaRPr lang="en-US" sz="2400" b="1" dirty="0">
              <a:solidFill>
                <a:srgbClr val="FFFF00"/>
              </a:solidFill>
            </a:endParaRPr>
          </a:p>
        </p:txBody>
      </p:sp>
      <p:sp>
        <p:nvSpPr>
          <p:cNvPr id="6" name="Rectangle 5">
            <a:extLst>
              <a:ext uri="{FF2B5EF4-FFF2-40B4-BE49-F238E27FC236}">
                <a16:creationId xmlns:a16="http://schemas.microsoft.com/office/drawing/2014/main" id="{DA26204E-2707-42DF-AFD3-E528ECDE3DB7}"/>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extLst>
      <p:ext uri="{BB962C8B-B14F-4D97-AF65-F5344CB8AC3E}">
        <p14:creationId xmlns:p14="http://schemas.microsoft.com/office/powerpoint/2010/main" val="2131818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9EE00A64-4FCB-4CA8-BF36-EF12BCA72BF7}"/>
              </a:ext>
            </a:extLst>
          </p:cNvPr>
          <p:cNvSpPr txBox="1">
            <a:spLocks/>
          </p:cNvSpPr>
          <p:nvPr/>
        </p:nvSpPr>
        <p:spPr>
          <a:xfrm>
            <a:off x="607615" y="434788"/>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9" name="TextBox 8">
            <a:extLst>
              <a:ext uri="{FF2B5EF4-FFF2-40B4-BE49-F238E27FC236}">
                <a16:creationId xmlns:a16="http://schemas.microsoft.com/office/drawing/2014/main" id="{3C898D06-415C-41F8-A156-FDD766236E52}"/>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sp>
        <p:nvSpPr>
          <p:cNvPr id="10" name="Subtitle 2">
            <a:extLst>
              <a:ext uri="{FF2B5EF4-FFF2-40B4-BE49-F238E27FC236}">
                <a16:creationId xmlns:a16="http://schemas.microsoft.com/office/drawing/2014/main" id="{4EE08793-8A40-4E37-86D7-BF0BF7157104}"/>
              </a:ext>
            </a:extLst>
          </p:cNvPr>
          <p:cNvSpPr>
            <a:spLocks noGrp="1"/>
          </p:cNvSpPr>
          <p:nvPr>
            <p:ph type="subTitle" idx="1"/>
          </p:nvPr>
        </p:nvSpPr>
        <p:spPr>
          <a:xfrm>
            <a:off x="681829" y="1493328"/>
            <a:ext cx="7698185" cy="4752528"/>
          </a:xfrm>
        </p:spPr>
        <p:txBody>
          <a:bodyPr>
            <a:noAutofit/>
          </a:bodyPr>
          <a:lstStyle/>
          <a:p>
            <a:pPr algn="l"/>
            <a:r>
              <a:rPr lang="en-US" sz="2800" b="1" dirty="0">
                <a:solidFill>
                  <a:schemeClr val="bg1"/>
                </a:solidFill>
              </a:rPr>
              <a:t>Duties of the DEVELOPER</a:t>
            </a:r>
          </a:p>
          <a:p>
            <a:pPr algn="l"/>
            <a:endParaRPr lang="en-US" sz="2800" b="1" dirty="0">
              <a:solidFill>
                <a:schemeClr val="bg1"/>
              </a:solidFill>
            </a:endParaRPr>
          </a:p>
          <a:p>
            <a:pPr algn="l"/>
            <a:r>
              <a:rPr lang="en-US" sz="2800" b="1" dirty="0">
                <a:solidFill>
                  <a:srgbClr val="FFFF00"/>
                </a:solidFill>
              </a:rPr>
              <a:t>c)	Require to keep proper books of account for 	the development</a:t>
            </a:r>
            <a:r>
              <a:rPr lang="en-US" b="1" dirty="0">
                <a:solidFill>
                  <a:srgbClr val="FFFF00"/>
                </a:solidFill>
              </a:rPr>
              <a:t>. </a:t>
            </a:r>
          </a:p>
          <a:p>
            <a:pPr marL="514350" indent="-514350" algn="l">
              <a:buAutoNum type="alphaLcParenR" startAt="3"/>
            </a:pPr>
            <a:endParaRPr lang="en-US" sz="2800" b="1" dirty="0">
              <a:solidFill>
                <a:srgbClr val="FFFF00"/>
              </a:solidFill>
            </a:endParaRPr>
          </a:p>
          <a:p>
            <a:pPr marL="514350" indent="-514350" algn="l">
              <a:buAutoNum type="alphaLcParenR" startAt="4"/>
            </a:pPr>
            <a:r>
              <a:rPr lang="en-US" sz="2800" b="1" dirty="0">
                <a:solidFill>
                  <a:srgbClr val="66FF33"/>
                </a:solidFill>
              </a:rPr>
              <a:t> </a:t>
            </a:r>
            <a:r>
              <a:rPr lang="en-US" sz="2800" b="1" dirty="0">
                <a:solidFill>
                  <a:srgbClr val="FFFF00"/>
                </a:solidFill>
              </a:rPr>
              <a:t>    </a:t>
            </a:r>
            <a:r>
              <a:rPr lang="en-US" sz="2800" b="1" dirty="0">
                <a:solidFill>
                  <a:srgbClr val="66FF33"/>
                </a:solidFill>
              </a:rPr>
              <a:t>Developer play the Role of the   	Management  Corporation (MC) before 	official MC is elected at the 1st AGM.</a:t>
            </a:r>
          </a:p>
          <a:p>
            <a:pPr marL="514350" indent="-514350" algn="l"/>
            <a:r>
              <a:rPr lang="en-US" sz="2800" b="1" dirty="0">
                <a:solidFill>
                  <a:srgbClr val="FFFF00"/>
                </a:solidFill>
              </a:rPr>
              <a:t>	</a:t>
            </a:r>
          </a:p>
          <a:p>
            <a:pPr marL="514350" indent="-514350" algn="l"/>
            <a:endParaRPr lang="en-US" sz="2400" b="1" dirty="0">
              <a:solidFill>
                <a:srgbClr val="FFFF00"/>
              </a:solidFill>
            </a:endParaRPr>
          </a:p>
        </p:txBody>
      </p:sp>
      <p:sp>
        <p:nvSpPr>
          <p:cNvPr id="6" name="Rectangle 5">
            <a:extLst>
              <a:ext uri="{FF2B5EF4-FFF2-40B4-BE49-F238E27FC236}">
                <a16:creationId xmlns:a16="http://schemas.microsoft.com/office/drawing/2014/main" id="{49371A8A-BBBD-4FBF-B2AB-8D56161D44C5}"/>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extLst>
      <p:ext uri="{BB962C8B-B14F-4D97-AF65-F5344CB8AC3E}">
        <p14:creationId xmlns:p14="http://schemas.microsoft.com/office/powerpoint/2010/main" val="905455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7614" y="1610148"/>
            <a:ext cx="4396433" cy="4752528"/>
          </a:xfrm>
        </p:spPr>
        <p:txBody>
          <a:bodyPr>
            <a:normAutofit fontScale="77500" lnSpcReduction="20000"/>
          </a:bodyPr>
          <a:lstStyle/>
          <a:p>
            <a:pPr algn="l"/>
            <a:r>
              <a:rPr lang="en-US" sz="3600" b="1" dirty="0">
                <a:solidFill>
                  <a:schemeClr val="bg1"/>
                </a:solidFill>
              </a:rPr>
              <a:t>Share Value</a:t>
            </a:r>
          </a:p>
          <a:p>
            <a:pPr algn="l"/>
            <a:endParaRPr lang="en-US" b="1" dirty="0">
              <a:solidFill>
                <a:srgbClr val="FFC000"/>
              </a:solidFill>
            </a:endParaRPr>
          </a:p>
          <a:p>
            <a:pPr marL="514350" indent="-514350" algn="l"/>
            <a:r>
              <a:rPr lang="en-US" dirty="0">
                <a:solidFill>
                  <a:srgbClr val="FFC000"/>
                </a:solidFill>
              </a:rPr>
              <a:t>	</a:t>
            </a:r>
            <a:r>
              <a:rPr lang="en-US" b="1" dirty="0">
                <a:solidFill>
                  <a:srgbClr val="FFC000"/>
                </a:solidFill>
              </a:rPr>
              <a:t>a)  Determine the owner 	share in the common 	property of the strata	development</a:t>
            </a:r>
          </a:p>
          <a:p>
            <a:pPr marL="514350" indent="-514350" algn="l"/>
            <a:r>
              <a:rPr lang="en-US" b="1" dirty="0">
                <a:solidFill>
                  <a:srgbClr val="FFC000"/>
                </a:solidFill>
              </a:rPr>
              <a:t>	b)  Determine the 	amount of maintenance 	fund the owner has to 	pay for maintaining  the 	common property</a:t>
            </a:r>
          </a:p>
          <a:p>
            <a:pPr marL="514350" indent="-514350" algn="l"/>
            <a:r>
              <a:rPr lang="en-US" b="1" dirty="0">
                <a:solidFill>
                  <a:srgbClr val="FFC000"/>
                </a:solidFill>
              </a:rPr>
              <a:t>	c)  The voting  right  of the 	unit owner</a:t>
            </a:r>
          </a:p>
          <a:p>
            <a:pPr marL="514350" indent="-514350" algn="l">
              <a:buAutoNum type="alphaLcParenR"/>
            </a:pPr>
            <a:endParaRPr lang="en-SG" dirty="0"/>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B106E68C-E148-4ED3-B30A-09215FAEACE0}"/>
              </a:ext>
            </a:extLst>
          </p:cNvPr>
          <p:cNvSpPr txBox="1">
            <a:spLocks/>
          </p:cNvSpPr>
          <p:nvPr/>
        </p:nvSpPr>
        <p:spPr>
          <a:xfrm>
            <a:off x="607614" y="404664"/>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9" name="TextBox 8">
            <a:extLst>
              <a:ext uri="{FF2B5EF4-FFF2-40B4-BE49-F238E27FC236}">
                <a16:creationId xmlns:a16="http://schemas.microsoft.com/office/drawing/2014/main" id="{6E327226-70B9-4DB0-8258-66BF3EC66885}"/>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C9E8F6F8-FFD2-4C91-859A-2D65037CE248}"/>
              </a:ext>
            </a:extLst>
          </p:cNvPr>
          <p:cNvPicPr>
            <a:picLocks noChangeAspect="1"/>
          </p:cNvPicPr>
          <p:nvPr/>
        </p:nvPicPr>
        <p:blipFill>
          <a:blip r:embed="rId3"/>
          <a:stretch>
            <a:fillRect/>
          </a:stretch>
        </p:blipFill>
        <p:spPr>
          <a:xfrm>
            <a:off x="4860032" y="2420888"/>
            <a:ext cx="4283968" cy="3528392"/>
          </a:xfrm>
          <a:prstGeom prst="rect">
            <a:avLst/>
          </a:prstGeom>
        </p:spPr>
      </p:pic>
      <p:sp>
        <p:nvSpPr>
          <p:cNvPr id="7" name="Rectangle 6">
            <a:extLst>
              <a:ext uri="{FF2B5EF4-FFF2-40B4-BE49-F238E27FC236}">
                <a16:creationId xmlns:a16="http://schemas.microsoft.com/office/drawing/2014/main" id="{FBAF9E91-30CB-4DA0-B3F6-2C4C82FB2961}"/>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340768"/>
            <a:ext cx="4968552" cy="4752528"/>
          </a:xfrm>
        </p:spPr>
        <p:txBody>
          <a:bodyPr>
            <a:noAutofit/>
          </a:bodyPr>
          <a:lstStyle/>
          <a:p>
            <a:pPr algn="l"/>
            <a:r>
              <a:rPr lang="en-US" sz="2800" b="1" dirty="0">
                <a:solidFill>
                  <a:schemeClr val="bg1"/>
                </a:solidFill>
              </a:rPr>
              <a:t>Share Value</a:t>
            </a:r>
          </a:p>
          <a:p>
            <a:pPr marL="514350" indent="-514350" algn="l"/>
            <a:r>
              <a:rPr lang="en-US" dirty="0">
                <a:solidFill>
                  <a:srgbClr val="FFC000"/>
                </a:solidFill>
              </a:rPr>
              <a:t>	 </a:t>
            </a:r>
            <a:r>
              <a:rPr lang="en-US" sz="2800" b="1" dirty="0">
                <a:solidFill>
                  <a:srgbClr val="FFC000"/>
                </a:solidFill>
              </a:rPr>
              <a:t>d) The guidelines to 	determine share values </a:t>
            </a:r>
          </a:p>
          <a:p>
            <a:pPr marL="514350" indent="-514350" algn="l"/>
            <a:r>
              <a:rPr lang="en-US" sz="2800" b="1" dirty="0">
                <a:solidFill>
                  <a:srgbClr val="FFC000"/>
                </a:solidFill>
              </a:rPr>
              <a:t>	     are provided by the    	Relevant Authority</a:t>
            </a:r>
          </a:p>
          <a:p>
            <a:pPr marL="514350" indent="-514350" algn="l"/>
            <a:r>
              <a:rPr lang="en-US" sz="2800" b="1" dirty="0">
                <a:solidFill>
                  <a:srgbClr val="FFC000"/>
                </a:solidFill>
              </a:rPr>
              <a:t>	 e) The main principle is 	based on perceived 	usage of the common 	facilities</a:t>
            </a:r>
          </a:p>
          <a:p>
            <a:pPr marL="514350" indent="-514350" algn="l"/>
            <a:endParaRPr lang="en-US" b="1" dirty="0">
              <a:solidFill>
                <a:srgbClr val="FFC000"/>
              </a:solidFill>
            </a:endParaRPr>
          </a:p>
          <a:p>
            <a:pPr marL="514350" indent="-514350" algn="l"/>
            <a:endParaRPr lang="en-US" b="1" dirty="0">
              <a:solidFill>
                <a:srgbClr val="FFC000"/>
              </a:solidFill>
            </a:endParaRPr>
          </a:p>
          <a:p>
            <a:pPr marL="514350" indent="-514350" algn="l"/>
            <a:r>
              <a:rPr lang="en-US" b="1" dirty="0">
                <a:solidFill>
                  <a:srgbClr val="FFC000"/>
                </a:solidFill>
              </a:rPr>
              <a:t>	</a:t>
            </a: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CB91D494-0740-461C-BE07-97D3CA63E785}"/>
              </a:ext>
            </a:extLst>
          </p:cNvPr>
          <p:cNvSpPr txBox="1">
            <a:spLocks/>
          </p:cNvSpPr>
          <p:nvPr/>
        </p:nvSpPr>
        <p:spPr>
          <a:xfrm>
            <a:off x="683568" y="481683"/>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55D32C68-7DBE-465B-B0E7-86BF7323E9DA}"/>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07E67E6D-CEC0-4365-9468-07939684FFAC}"/>
              </a:ext>
            </a:extLst>
          </p:cNvPr>
          <p:cNvPicPr>
            <a:picLocks noChangeAspect="1"/>
          </p:cNvPicPr>
          <p:nvPr/>
        </p:nvPicPr>
        <p:blipFill>
          <a:blip r:embed="rId3"/>
          <a:stretch>
            <a:fillRect/>
          </a:stretch>
        </p:blipFill>
        <p:spPr>
          <a:xfrm>
            <a:off x="5292080" y="1817094"/>
            <a:ext cx="3851920" cy="3655862"/>
          </a:xfrm>
          <a:prstGeom prst="rect">
            <a:avLst/>
          </a:prstGeom>
        </p:spPr>
      </p:pic>
      <p:sp>
        <p:nvSpPr>
          <p:cNvPr id="9" name="Rectangle 8">
            <a:extLst>
              <a:ext uri="{FF2B5EF4-FFF2-40B4-BE49-F238E27FC236}">
                <a16:creationId xmlns:a16="http://schemas.microsoft.com/office/drawing/2014/main" id="{FB826007-B8A6-4891-890A-71F14C18017E}"/>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340768"/>
            <a:ext cx="4464496" cy="4752528"/>
          </a:xfrm>
        </p:spPr>
        <p:txBody>
          <a:bodyPr>
            <a:noAutofit/>
          </a:bodyPr>
          <a:lstStyle/>
          <a:p>
            <a:pPr algn="l"/>
            <a:r>
              <a:rPr lang="en-US" sz="2800" b="1" dirty="0">
                <a:solidFill>
                  <a:schemeClr val="bg1"/>
                </a:solidFill>
              </a:rPr>
              <a:t>Share Value</a:t>
            </a:r>
          </a:p>
          <a:p>
            <a:pPr marL="514350" indent="-514350" algn="l"/>
            <a:r>
              <a:rPr lang="en-US" dirty="0">
                <a:solidFill>
                  <a:srgbClr val="FFC000"/>
                </a:solidFill>
              </a:rPr>
              <a:t>	</a:t>
            </a:r>
            <a:r>
              <a:rPr lang="en-US" sz="2800" dirty="0">
                <a:solidFill>
                  <a:srgbClr val="FFFF00"/>
                </a:solidFill>
              </a:rPr>
              <a:t>  </a:t>
            </a:r>
            <a:r>
              <a:rPr lang="en-US" sz="2800" b="1" dirty="0">
                <a:solidFill>
                  <a:srgbClr val="FFFF00"/>
                </a:solidFill>
              </a:rPr>
              <a:t>f) For residential 		  properties – </a:t>
            </a:r>
          </a:p>
          <a:p>
            <a:pPr marL="514350" indent="-514350" algn="l"/>
            <a:r>
              <a:rPr lang="en-US" sz="2800" b="1" dirty="0">
                <a:solidFill>
                  <a:srgbClr val="FFFF00"/>
                </a:solidFill>
              </a:rPr>
              <a:t>		  Floor areas is used   	  to determine the 	  number of  	  	  occupants that is 	  	  likely to live in the 	  apartment</a:t>
            </a:r>
            <a:r>
              <a:rPr lang="en-US" b="1" dirty="0">
                <a:solidFill>
                  <a:srgbClr val="FFFF00"/>
                </a:solidFill>
              </a:rPr>
              <a:t>.</a:t>
            </a: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D13D5F7F-1BDD-4C22-B2C5-C3BAD269AD40}"/>
              </a:ext>
            </a:extLst>
          </p:cNvPr>
          <p:cNvSpPr txBox="1">
            <a:spLocks/>
          </p:cNvSpPr>
          <p:nvPr/>
        </p:nvSpPr>
        <p:spPr>
          <a:xfrm>
            <a:off x="607614" y="404664"/>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5858AA48-89D6-4661-89E6-D33BE9F0E9C0}"/>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9C2FA4A6-CE84-40B4-A676-3848B0A17E59}"/>
              </a:ext>
            </a:extLst>
          </p:cNvPr>
          <p:cNvPicPr>
            <a:picLocks noChangeAspect="1"/>
          </p:cNvPicPr>
          <p:nvPr/>
        </p:nvPicPr>
        <p:blipFill>
          <a:blip r:embed="rId3"/>
          <a:stretch>
            <a:fillRect/>
          </a:stretch>
        </p:blipFill>
        <p:spPr>
          <a:xfrm>
            <a:off x="4716017" y="1916832"/>
            <a:ext cx="4427984" cy="3672407"/>
          </a:xfrm>
          <a:prstGeom prst="rect">
            <a:avLst/>
          </a:prstGeom>
        </p:spPr>
      </p:pic>
      <p:sp>
        <p:nvSpPr>
          <p:cNvPr id="9" name="Rectangle 8">
            <a:extLst>
              <a:ext uri="{FF2B5EF4-FFF2-40B4-BE49-F238E27FC236}">
                <a16:creationId xmlns:a16="http://schemas.microsoft.com/office/drawing/2014/main" id="{D8900070-6E53-4DF2-BC7E-45B764B0936C}"/>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07232" y="1419027"/>
            <a:ext cx="7488832" cy="4752528"/>
          </a:xfrm>
        </p:spPr>
        <p:txBody>
          <a:bodyPr>
            <a:noAutofit/>
          </a:bodyPr>
          <a:lstStyle/>
          <a:p>
            <a:pPr algn="l"/>
            <a:r>
              <a:rPr lang="en-US" sz="2800" b="1" dirty="0">
                <a:solidFill>
                  <a:schemeClr val="bg1"/>
                </a:solidFill>
              </a:rPr>
              <a:t>Share Value</a:t>
            </a:r>
          </a:p>
          <a:p>
            <a:pPr marL="514350" indent="-514350" algn="l"/>
            <a:r>
              <a:rPr lang="en-US" dirty="0">
                <a:solidFill>
                  <a:srgbClr val="FFC000"/>
                </a:solidFill>
              </a:rPr>
              <a:t>	</a:t>
            </a:r>
            <a:r>
              <a:rPr lang="en-US" sz="2800" dirty="0">
                <a:solidFill>
                  <a:srgbClr val="FFFF00"/>
                </a:solidFill>
              </a:rPr>
              <a:t>  </a:t>
            </a:r>
            <a:r>
              <a:rPr lang="en-US" sz="2800" b="1" dirty="0">
                <a:solidFill>
                  <a:srgbClr val="FFFF00"/>
                </a:solidFill>
              </a:rPr>
              <a:t>f) For residential properties</a:t>
            </a:r>
          </a:p>
          <a:p>
            <a:pPr marL="514350" indent="-514350" algn="l"/>
            <a:r>
              <a:rPr lang="en-US" sz="2800" b="1" dirty="0">
                <a:solidFill>
                  <a:srgbClr val="FFFF00"/>
                </a:solidFill>
              </a:rPr>
              <a:t>		 – share value allotted based on floor area 	     grouping of 50 sq m. </a:t>
            </a:r>
          </a:p>
          <a:p>
            <a:pPr marL="514350" indent="-514350" algn="l"/>
            <a:r>
              <a:rPr lang="en-US" sz="2800" b="1" dirty="0">
                <a:solidFill>
                  <a:srgbClr val="FFFF00"/>
                </a:solidFill>
              </a:rPr>
              <a:t>		</a:t>
            </a:r>
            <a:endParaRPr lang="en-US" b="1" dirty="0">
              <a:solidFill>
                <a:srgbClr val="FFFF00"/>
              </a:solidFill>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graphicFrame>
        <p:nvGraphicFramePr>
          <p:cNvPr id="6" name="Table 5"/>
          <p:cNvGraphicFramePr>
            <a:graphicFrameLocks noGrp="1"/>
          </p:cNvGraphicFramePr>
          <p:nvPr/>
        </p:nvGraphicFramePr>
        <p:xfrm>
          <a:off x="1403648" y="3573016"/>
          <a:ext cx="6096000" cy="2880319"/>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435397">
                <a:tc>
                  <a:txBody>
                    <a:bodyPr/>
                    <a:lstStyle/>
                    <a:p>
                      <a:pPr algn="ctr"/>
                      <a:r>
                        <a:rPr lang="en-US" sz="2000" dirty="0"/>
                        <a:t>Floor Area  (m 2)</a:t>
                      </a:r>
                      <a:endParaRPr lang="en-SG" sz="2000" dirty="0"/>
                    </a:p>
                  </a:txBody>
                  <a:tcPr/>
                </a:tc>
                <a:tc>
                  <a:txBody>
                    <a:bodyPr/>
                    <a:lstStyle/>
                    <a:p>
                      <a:pPr algn="ctr"/>
                      <a:r>
                        <a:rPr lang="en-US" sz="2000" dirty="0"/>
                        <a:t>SV in whole number</a:t>
                      </a:r>
                      <a:endParaRPr lang="en-SG" sz="2000" dirty="0"/>
                    </a:p>
                  </a:txBody>
                  <a:tcPr/>
                </a:tc>
                <a:extLst>
                  <a:ext uri="{0D108BD9-81ED-4DB2-BD59-A6C34878D82A}">
                    <a16:rowId xmlns:a16="http://schemas.microsoft.com/office/drawing/2014/main" val="10000"/>
                  </a:ext>
                </a:extLst>
              </a:tr>
              <a:tr h="407487">
                <a:tc>
                  <a:txBody>
                    <a:bodyPr/>
                    <a:lstStyle/>
                    <a:p>
                      <a:pPr algn="ctr"/>
                      <a:r>
                        <a:rPr lang="en-US" dirty="0">
                          <a:solidFill>
                            <a:schemeClr val="tx1"/>
                          </a:solidFill>
                        </a:rPr>
                        <a:t>50 and below</a:t>
                      </a:r>
                      <a:endParaRPr lang="en-SG" dirty="0">
                        <a:solidFill>
                          <a:schemeClr val="tx1"/>
                        </a:solidFill>
                      </a:endParaRPr>
                    </a:p>
                  </a:txBody>
                  <a:tcPr/>
                </a:tc>
                <a:tc>
                  <a:txBody>
                    <a:bodyPr/>
                    <a:lstStyle/>
                    <a:p>
                      <a:pPr algn="ctr"/>
                      <a:r>
                        <a:rPr lang="en-US" dirty="0">
                          <a:solidFill>
                            <a:schemeClr val="tx1"/>
                          </a:solidFill>
                        </a:rPr>
                        <a:t>5</a:t>
                      </a:r>
                      <a:endParaRPr lang="en-SG" dirty="0">
                        <a:solidFill>
                          <a:schemeClr val="tx1"/>
                        </a:solidFill>
                      </a:endParaRPr>
                    </a:p>
                  </a:txBody>
                  <a:tcPr/>
                </a:tc>
                <a:extLst>
                  <a:ext uri="{0D108BD9-81ED-4DB2-BD59-A6C34878D82A}">
                    <a16:rowId xmlns:a16="http://schemas.microsoft.com/office/drawing/2014/main" val="10001"/>
                  </a:ext>
                </a:extLst>
              </a:tr>
              <a:tr h="407487">
                <a:tc>
                  <a:txBody>
                    <a:bodyPr/>
                    <a:lstStyle/>
                    <a:p>
                      <a:pPr algn="ctr"/>
                      <a:r>
                        <a:rPr lang="en-US" dirty="0">
                          <a:solidFill>
                            <a:schemeClr val="tx1"/>
                          </a:solidFill>
                        </a:rPr>
                        <a:t>51 to 100</a:t>
                      </a:r>
                      <a:endParaRPr lang="en-SG" dirty="0">
                        <a:solidFill>
                          <a:schemeClr val="tx1"/>
                        </a:solidFill>
                      </a:endParaRPr>
                    </a:p>
                  </a:txBody>
                  <a:tcPr/>
                </a:tc>
                <a:tc>
                  <a:txBody>
                    <a:bodyPr/>
                    <a:lstStyle/>
                    <a:p>
                      <a:pPr algn="ctr"/>
                      <a:r>
                        <a:rPr lang="en-US" dirty="0">
                          <a:solidFill>
                            <a:schemeClr val="tx1"/>
                          </a:solidFill>
                        </a:rPr>
                        <a:t>6</a:t>
                      </a:r>
                      <a:endParaRPr lang="en-SG" dirty="0">
                        <a:solidFill>
                          <a:schemeClr val="tx1"/>
                        </a:solidFill>
                      </a:endParaRPr>
                    </a:p>
                  </a:txBody>
                  <a:tcPr/>
                </a:tc>
                <a:extLst>
                  <a:ext uri="{0D108BD9-81ED-4DB2-BD59-A6C34878D82A}">
                    <a16:rowId xmlns:a16="http://schemas.microsoft.com/office/drawing/2014/main" val="10002"/>
                  </a:ext>
                </a:extLst>
              </a:tr>
              <a:tr h="407487">
                <a:tc>
                  <a:txBody>
                    <a:bodyPr/>
                    <a:lstStyle/>
                    <a:p>
                      <a:pPr algn="ctr"/>
                      <a:r>
                        <a:rPr lang="en-US" dirty="0">
                          <a:solidFill>
                            <a:schemeClr val="tx1"/>
                          </a:solidFill>
                        </a:rPr>
                        <a:t>101 to 150</a:t>
                      </a:r>
                      <a:endParaRPr lang="en-SG" dirty="0">
                        <a:solidFill>
                          <a:schemeClr val="tx1"/>
                        </a:solidFill>
                      </a:endParaRPr>
                    </a:p>
                  </a:txBody>
                  <a:tcPr/>
                </a:tc>
                <a:tc>
                  <a:txBody>
                    <a:bodyPr/>
                    <a:lstStyle/>
                    <a:p>
                      <a:pPr algn="ctr"/>
                      <a:r>
                        <a:rPr lang="en-US" dirty="0">
                          <a:solidFill>
                            <a:schemeClr val="tx1"/>
                          </a:solidFill>
                        </a:rPr>
                        <a:t>7</a:t>
                      </a:r>
                      <a:endParaRPr lang="en-SG" dirty="0">
                        <a:solidFill>
                          <a:schemeClr val="tx1"/>
                        </a:solidFill>
                      </a:endParaRPr>
                    </a:p>
                  </a:txBody>
                  <a:tcPr/>
                </a:tc>
                <a:extLst>
                  <a:ext uri="{0D108BD9-81ED-4DB2-BD59-A6C34878D82A}">
                    <a16:rowId xmlns:a16="http://schemas.microsoft.com/office/drawing/2014/main" val="10003"/>
                  </a:ext>
                </a:extLst>
              </a:tr>
              <a:tr h="407487">
                <a:tc>
                  <a:txBody>
                    <a:bodyPr/>
                    <a:lstStyle/>
                    <a:p>
                      <a:pPr algn="ctr"/>
                      <a:r>
                        <a:rPr lang="en-US" dirty="0">
                          <a:solidFill>
                            <a:schemeClr val="tx1"/>
                          </a:solidFill>
                        </a:rPr>
                        <a:t>151 to 200</a:t>
                      </a:r>
                      <a:endParaRPr lang="en-SG" dirty="0">
                        <a:solidFill>
                          <a:schemeClr val="tx1"/>
                        </a:solidFill>
                      </a:endParaRPr>
                    </a:p>
                  </a:txBody>
                  <a:tcPr/>
                </a:tc>
                <a:tc>
                  <a:txBody>
                    <a:bodyPr/>
                    <a:lstStyle/>
                    <a:p>
                      <a:pPr algn="ctr"/>
                      <a:r>
                        <a:rPr lang="en-US" dirty="0">
                          <a:solidFill>
                            <a:schemeClr val="tx1"/>
                          </a:solidFill>
                        </a:rPr>
                        <a:t>8</a:t>
                      </a:r>
                      <a:endParaRPr lang="en-SG" dirty="0">
                        <a:solidFill>
                          <a:schemeClr val="tx1"/>
                        </a:solidFill>
                      </a:endParaRPr>
                    </a:p>
                  </a:txBody>
                  <a:tcPr/>
                </a:tc>
                <a:extLst>
                  <a:ext uri="{0D108BD9-81ED-4DB2-BD59-A6C34878D82A}">
                    <a16:rowId xmlns:a16="http://schemas.microsoft.com/office/drawing/2014/main" val="10004"/>
                  </a:ext>
                </a:extLst>
              </a:tr>
              <a:tr h="407487">
                <a:tc>
                  <a:txBody>
                    <a:bodyPr/>
                    <a:lstStyle/>
                    <a:p>
                      <a:pPr algn="ctr"/>
                      <a:r>
                        <a:rPr lang="en-US" dirty="0">
                          <a:solidFill>
                            <a:schemeClr val="tx1"/>
                          </a:solidFill>
                        </a:rPr>
                        <a:t>201</a:t>
                      </a:r>
                      <a:r>
                        <a:rPr lang="en-US" baseline="0" dirty="0">
                          <a:solidFill>
                            <a:schemeClr val="tx1"/>
                          </a:solidFill>
                        </a:rPr>
                        <a:t> to 250</a:t>
                      </a:r>
                      <a:endParaRPr lang="en-SG" dirty="0">
                        <a:solidFill>
                          <a:schemeClr val="tx1"/>
                        </a:solidFill>
                      </a:endParaRPr>
                    </a:p>
                  </a:txBody>
                  <a:tcPr/>
                </a:tc>
                <a:tc>
                  <a:txBody>
                    <a:bodyPr/>
                    <a:lstStyle/>
                    <a:p>
                      <a:pPr algn="ctr"/>
                      <a:r>
                        <a:rPr lang="en-US" dirty="0">
                          <a:solidFill>
                            <a:schemeClr val="tx1"/>
                          </a:solidFill>
                        </a:rPr>
                        <a:t>9</a:t>
                      </a:r>
                      <a:endParaRPr lang="en-SG" dirty="0">
                        <a:solidFill>
                          <a:schemeClr val="tx1"/>
                        </a:solidFill>
                      </a:endParaRPr>
                    </a:p>
                  </a:txBody>
                  <a:tcPr/>
                </a:tc>
                <a:extLst>
                  <a:ext uri="{0D108BD9-81ED-4DB2-BD59-A6C34878D82A}">
                    <a16:rowId xmlns:a16="http://schemas.microsoft.com/office/drawing/2014/main" val="10005"/>
                  </a:ext>
                </a:extLst>
              </a:tr>
              <a:tr h="407487">
                <a:tc>
                  <a:txBody>
                    <a:bodyPr/>
                    <a:lstStyle/>
                    <a:p>
                      <a:pPr algn="ctr"/>
                      <a:r>
                        <a:rPr lang="en-US" dirty="0">
                          <a:solidFill>
                            <a:schemeClr val="tx1"/>
                          </a:solidFill>
                        </a:rPr>
                        <a:t>251 to 300</a:t>
                      </a:r>
                      <a:endParaRPr lang="en-SG" dirty="0">
                        <a:solidFill>
                          <a:schemeClr val="tx1"/>
                        </a:solidFill>
                      </a:endParaRPr>
                    </a:p>
                  </a:txBody>
                  <a:tcPr/>
                </a:tc>
                <a:tc>
                  <a:txBody>
                    <a:bodyPr/>
                    <a:lstStyle/>
                    <a:p>
                      <a:pPr algn="ctr"/>
                      <a:r>
                        <a:rPr lang="en-US" dirty="0">
                          <a:solidFill>
                            <a:schemeClr val="tx1"/>
                          </a:solidFill>
                        </a:rPr>
                        <a:t>10</a:t>
                      </a:r>
                      <a:endParaRPr lang="en-SG" dirty="0">
                        <a:solidFill>
                          <a:schemeClr val="tx1"/>
                        </a:solidFill>
                      </a:endParaRPr>
                    </a:p>
                  </a:txBody>
                  <a:tcPr/>
                </a:tc>
                <a:extLst>
                  <a:ext uri="{0D108BD9-81ED-4DB2-BD59-A6C34878D82A}">
                    <a16:rowId xmlns:a16="http://schemas.microsoft.com/office/drawing/2014/main" val="10006"/>
                  </a:ext>
                </a:extLst>
              </a:tr>
            </a:tbl>
          </a:graphicData>
        </a:graphic>
      </p:graphicFrame>
      <p:sp>
        <p:nvSpPr>
          <p:cNvPr id="9" name="Title 1">
            <a:extLst>
              <a:ext uri="{FF2B5EF4-FFF2-40B4-BE49-F238E27FC236}">
                <a16:creationId xmlns:a16="http://schemas.microsoft.com/office/drawing/2014/main" id="{070FE3EB-F8AF-4E5C-9810-8B2C46594762}"/>
              </a:ext>
            </a:extLst>
          </p:cNvPr>
          <p:cNvSpPr txBox="1">
            <a:spLocks/>
          </p:cNvSpPr>
          <p:nvPr/>
        </p:nvSpPr>
        <p:spPr>
          <a:xfrm>
            <a:off x="683568" y="481683"/>
            <a:ext cx="7772400"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92821674-427E-45C7-9D1B-EBFB371E8304}"/>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sp>
        <p:nvSpPr>
          <p:cNvPr id="8" name="Rectangle 7">
            <a:extLst>
              <a:ext uri="{FF2B5EF4-FFF2-40B4-BE49-F238E27FC236}">
                <a16:creationId xmlns:a16="http://schemas.microsoft.com/office/drawing/2014/main" id="{A169DCAE-68A4-4278-B9DB-37D5880F58A3}"/>
              </a:ext>
            </a:extLst>
          </p:cNvPr>
          <p:cNvSpPr/>
          <p:nvPr/>
        </p:nvSpPr>
        <p:spPr>
          <a:xfrm>
            <a:off x="251520" y="6521613"/>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8781" y="1415827"/>
            <a:ext cx="4680520" cy="4752528"/>
          </a:xfrm>
        </p:spPr>
        <p:txBody>
          <a:bodyPr>
            <a:noAutofit/>
          </a:bodyPr>
          <a:lstStyle/>
          <a:p>
            <a:pPr algn="l"/>
            <a:r>
              <a:rPr lang="en-US" sz="2800" b="1" dirty="0">
                <a:solidFill>
                  <a:schemeClr val="bg1"/>
                </a:solidFill>
              </a:rPr>
              <a:t>Share Value</a:t>
            </a:r>
          </a:p>
          <a:p>
            <a:pPr marL="514350" indent="-514350" algn="l"/>
            <a:r>
              <a:rPr lang="en-US" dirty="0">
                <a:solidFill>
                  <a:srgbClr val="FFC000"/>
                </a:solidFill>
              </a:rPr>
              <a:t>	</a:t>
            </a:r>
            <a:r>
              <a:rPr lang="en-US" b="1" dirty="0">
                <a:solidFill>
                  <a:srgbClr val="FFC000"/>
                </a:solidFill>
              </a:rPr>
              <a:t>   </a:t>
            </a:r>
            <a:r>
              <a:rPr lang="en-US" sz="2400" b="1" dirty="0">
                <a:solidFill>
                  <a:srgbClr val="FFFF00"/>
                </a:solidFill>
              </a:rPr>
              <a:t>g) For mixed development 	   –  different  weight  	   	  factors are used for 	  	  unequal usage of 		  common  facilities 	   	  among different group 	  users.</a:t>
            </a:r>
          </a:p>
          <a:p>
            <a:pPr marL="514350" indent="-514350" algn="l"/>
            <a:r>
              <a:rPr lang="en-US" sz="2400" b="1" dirty="0">
                <a:solidFill>
                  <a:srgbClr val="FFFF00"/>
                </a:solidFill>
              </a:rPr>
              <a:t>		  For example shops which 	  use more  air-conditioning 	  and escalators are  allotted 	  higher share values</a:t>
            </a:r>
            <a:endParaRPr lang="en-SG" sz="2400" b="1" dirty="0">
              <a:solidFill>
                <a:srgbClr val="FFFF00"/>
              </a:solidFill>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6A29965B-5788-4FC2-AAAA-E11D1B79318D}"/>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6F45AFDA-B190-46A7-B0F5-F928EBEA0663}"/>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08E07606-7AB5-494C-A7F4-65DD6481842A}"/>
              </a:ext>
            </a:extLst>
          </p:cNvPr>
          <p:cNvPicPr>
            <a:picLocks noChangeAspect="1"/>
          </p:cNvPicPr>
          <p:nvPr/>
        </p:nvPicPr>
        <p:blipFill>
          <a:blip r:embed="rId3"/>
          <a:stretch>
            <a:fillRect/>
          </a:stretch>
        </p:blipFill>
        <p:spPr>
          <a:xfrm>
            <a:off x="5246333" y="1781533"/>
            <a:ext cx="3864483" cy="4010233"/>
          </a:xfrm>
          <a:prstGeom prst="rect">
            <a:avLst/>
          </a:prstGeom>
        </p:spPr>
      </p:pic>
      <p:sp>
        <p:nvSpPr>
          <p:cNvPr id="8" name="Rectangle 7">
            <a:extLst>
              <a:ext uri="{FF2B5EF4-FFF2-40B4-BE49-F238E27FC236}">
                <a16:creationId xmlns:a16="http://schemas.microsoft.com/office/drawing/2014/main" id="{3E8882D4-E6A4-4258-833A-3FAA0F78A2FB}"/>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3" name="Subtitle 2"/>
          <p:cNvSpPr>
            <a:spLocks noGrp="1"/>
          </p:cNvSpPr>
          <p:nvPr>
            <p:ph type="subTitle" idx="1"/>
          </p:nvPr>
        </p:nvSpPr>
        <p:spPr>
          <a:xfrm>
            <a:off x="683568" y="1628800"/>
            <a:ext cx="7560840" cy="4176464"/>
          </a:xfrm>
        </p:spPr>
        <p:txBody>
          <a:bodyPr>
            <a:normAutofit fontScale="70000" lnSpcReduction="20000"/>
          </a:bodyPr>
          <a:lstStyle/>
          <a:p>
            <a:pPr algn="l"/>
            <a:r>
              <a:rPr lang="en-SG" sz="3400" b="1" dirty="0">
                <a:solidFill>
                  <a:srgbClr val="66FF33"/>
                </a:solidFill>
              </a:rPr>
              <a:t>Strata development is an accepted process to develop or redevelop land for residential, commercial or industrial use.</a:t>
            </a:r>
          </a:p>
          <a:p>
            <a:pPr algn="l"/>
            <a:endParaRPr lang="en-SG" sz="3400" b="1" dirty="0">
              <a:solidFill>
                <a:schemeClr val="bg1"/>
              </a:solidFill>
            </a:endParaRPr>
          </a:p>
          <a:p>
            <a:pPr algn="l"/>
            <a:r>
              <a:rPr lang="en-SG" sz="3400" b="1" dirty="0">
                <a:solidFill>
                  <a:srgbClr val="FFC000"/>
                </a:solidFill>
              </a:rPr>
              <a:t>Commonly found in urban areas where land is scare and cannot meet the demands for home ownership caused by influx of rural population or growing population.</a:t>
            </a:r>
          </a:p>
          <a:p>
            <a:pPr algn="l"/>
            <a:endParaRPr lang="en-SG" sz="3400" b="1" dirty="0">
              <a:solidFill>
                <a:srgbClr val="FFC000"/>
              </a:solidFill>
            </a:endParaRPr>
          </a:p>
          <a:p>
            <a:pPr algn="l"/>
            <a:r>
              <a:rPr lang="en-SG" sz="3400" b="1" dirty="0">
                <a:solidFill>
                  <a:srgbClr val="66FF33"/>
                </a:solidFill>
              </a:rPr>
              <a:t>Strata development are favoured by urban and suburban population because they are affordable, or offer better security features and recreational facilities which are becoming a necessity</a:t>
            </a:r>
          </a:p>
          <a:p>
            <a:pPr algn="l"/>
            <a:endParaRPr lang="en-US" b="1" dirty="0">
              <a:solidFill>
                <a:srgbClr val="FFC000"/>
              </a:solidFill>
            </a:endParaRPr>
          </a:p>
          <a:p>
            <a:pPr algn="l"/>
            <a:endParaRPr lang="en-SG" dirty="0">
              <a:solidFill>
                <a:srgbClr val="FFFF00"/>
              </a:solidFill>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extLst>
      <p:ext uri="{BB962C8B-B14F-4D97-AF65-F5344CB8AC3E}">
        <p14:creationId xmlns:p14="http://schemas.microsoft.com/office/powerpoint/2010/main" val="3166426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5" name="Picture 30"/>
          <p:cNvPicPr>
            <a:picLocks noChangeAspect="1" noChangeArrowheads="1"/>
          </p:cNvPicPr>
          <p:nvPr/>
        </p:nvPicPr>
        <p:blipFill>
          <a:blip r:embed="rId3" cstate="print"/>
          <a:srcRect/>
          <a:stretch>
            <a:fillRect/>
          </a:stretch>
        </p:blipFill>
        <p:spPr bwMode="auto">
          <a:xfrm>
            <a:off x="8028384" y="5949280"/>
            <a:ext cx="703263" cy="438150"/>
          </a:xfrm>
          <a:prstGeom prst="rect">
            <a:avLst/>
          </a:prstGeom>
          <a:noFill/>
          <a:ln w="9525">
            <a:noFill/>
            <a:miter lim="800000"/>
            <a:headEnd/>
            <a:tailEnd/>
          </a:ln>
        </p:spPr>
      </p:pic>
      <p:sp>
        <p:nvSpPr>
          <p:cNvPr id="11" name="Title 1">
            <a:extLst>
              <a:ext uri="{FF2B5EF4-FFF2-40B4-BE49-F238E27FC236}">
                <a16:creationId xmlns:a16="http://schemas.microsoft.com/office/drawing/2014/main" id="{11525B5D-52AD-472E-B96A-5D503DAF1B20}"/>
              </a:ext>
            </a:extLst>
          </p:cNvPr>
          <p:cNvSpPr txBox="1">
            <a:spLocks/>
          </p:cNvSpPr>
          <p:nvPr/>
        </p:nvSpPr>
        <p:spPr>
          <a:xfrm>
            <a:off x="467544" y="332656"/>
            <a:ext cx="7988424"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6" name="Subtitle 2">
            <a:extLst>
              <a:ext uri="{FF2B5EF4-FFF2-40B4-BE49-F238E27FC236}">
                <a16:creationId xmlns:a16="http://schemas.microsoft.com/office/drawing/2014/main" id="{7892E93C-A653-45C1-9434-969792A08B70}"/>
              </a:ext>
            </a:extLst>
          </p:cNvPr>
          <p:cNvSpPr>
            <a:spLocks noGrp="1"/>
          </p:cNvSpPr>
          <p:nvPr>
            <p:ph type="subTitle" idx="1"/>
          </p:nvPr>
        </p:nvSpPr>
        <p:spPr>
          <a:xfrm>
            <a:off x="467544" y="1503203"/>
            <a:ext cx="7560840" cy="4608513"/>
          </a:xfrm>
        </p:spPr>
        <p:txBody>
          <a:bodyPr>
            <a:normAutofit/>
          </a:bodyPr>
          <a:lstStyle/>
          <a:p>
            <a:pPr marL="514350" indent="-514350" algn="l"/>
            <a:r>
              <a:rPr lang="en-US" sz="2800" b="1" dirty="0">
                <a:solidFill>
                  <a:schemeClr val="bg1"/>
                </a:solidFill>
              </a:rPr>
              <a:t>Management Corporation (MC)</a:t>
            </a:r>
          </a:p>
          <a:p>
            <a:pPr marL="514350" indent="-514350" algn="l"/>
            <a:endParaRPr lang="en-US" sz="2800" b="1" dirty="0">
              <a:solidFill>
                <a:srgbClr val="FFFF00"/>
              </a:solidFill>
            </a:endParaRPr>
          </a:p>
          <a:p>
            <a:pPr marL="514350" indent="-514350" algn="l"/>
            <a:r>
              <a:rPr lang="en-US" sz="2800" b="1" dirty="0">
                <a:solidFill>
                  <a:srgbClr val="FFFF00"/>
                </a:solidFill>
              </a:rPr>
              <a:t>All owners are member of</a:t>
            </a:r>
          </a:p>
          <a:p>
            <a:pPr marL="514350" indent="-514350" algn="l"/>
            <a:r>
              <a:rPr lang="en-US" sz="2800" b="1" dirty="0">
                <a:solidFill>
                  <a:srgbClr val="FFFF00"/>
                </a:solidFill>
              </a:rPr>
              <a:t>the MC</a:t>
            </a:r>
          </a:p>
          <a:p>
            <a:pPr marL="514350" indent="-514350" algn="l"/>
            <a:r>
              <a:rPr lang="en-US" sz="2800" b="1" dirty="0">
                <a:solidFill>
                  <a:srgbClr val="FFFF00"/>
                </a:solidFill>
              </a:rPr>
              <a:t>MC assists owners to</a:t>
            </a:r>
          </a:p>
          <a:p>
            <a:pPr marL="514350" indent="-514350" algn="l"/>
            <a:r>
              <a:rPr lang="en-US" sz="2800" b="1" dirty="0">
                <a:solidFill>
                  <a:srgbClr val="FFFF00"/>
                </a:solidFill>
              </a:rPr>
              <a:t>govern and manage the</a:t>
            </a:r>
          </a:p>
          <a:p>
            <a:pPr marL="514350" indent="-514350" algn="l"/>
            <a:r>
              <a:rPr lang="en-US" sz="2800" b="1" dirty="0">
                <a:solidFill>
                  <a:srgbClr val="FFFF00"/>
                </a:solidFill>
              </a:rPr>
              <a:t>strata development.</a:t>
            </a:r>
          </a:p>
          <a:p>
            <a:pPr marL="514350" indent="-514350" algn="l"/>
            <a:r>
              <a:rPr lang="en-US" sz="2800" b="1" dirty="0">
                <a:solidFill>
                  <a:srgbClr val="FFFF00"/>
                </a:solidFill>
              </a:rPr>
              <a:t>	 </a:t>
            </a:r>
            <a:r>
              <a:rPr lang="en-US" sz="2800" dirty="0">
                <a:solidFill>
                  <a:srgbClr val="FFFF00"/>
                </a:solidFill>
              </a:rPr>
              <a:t>	.</a:t>
            </a:r>
          </a:p>
        </p:txBody>
      </p:sp>
      <p:sp>
        <p:nvSpPr>
          <p:cNvPr id="7" name="TextBox 6">
            <a:extLst>
              <a:ext uri="{FF2B5EF4-FFF2-40B4-BE49-F238E27FC236}">
                <a16:creationId xmlns:a16="http://schemas.microsoft.com/office/drawing/2014/main" id="{45952A61-61D6-4E15-B556-9F8A8A72E000}"/>
              </a:ext>
            </a:extLst>
          </p:cNvPr>
          <p:cNvSpPr txBox="1"/>
          <p:nvPr/>
        </p:nvSpPr>
        <p:spPr>
          <a:xfrm>
            <a:off x="467545" y="882480"/>
            <a:ext cx="7912470"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0310741F-61C9-4268-92B4-366C050A3602}"/>
              </a:ext>
            </a:extLst>
          </p:cNvPr>
          <p:cNvPicPr>
            <a:picLocks noChangeAspect="1"/>
          </p:cNvPicPr>
          <p:nvPr/>
        </p:nvPicPr>
        <p:blipFill>
          <a:blip r:embed="rId4"/>
          <a:stretch>
            <a:fillRect/>
          </a:stretch>
        </p:blipFill>
        <p:spPr>
          <a:xfrm>
            <a:off x="4572000" y="2060847"/>
            <a:ext cx="4572000" cy="3612719"/>
          </a:xfrm>
          <a:prstGeom prst="rect">
            <a:avLst/>
          </a:prstGeom>
        </p:spPr>
      </p:pic>
      <p:sp>
        <p:nvSpPr>
          <p:cNvPr id="8" name="Rectangle 7">
            <a:extLst>
              <a:ext uri="{FF2B5EF4-FFF2-40B4-BE49-F238E27FC236}">
                <a16:creationId xmlns:a16="http://schemas.microsoft.com/office/drawing/2014/main" id="{DFCB7011-5A00-4540-A801-3AE07ABD6284}"/>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20093" y="1591927"/>
            <a:ext cx="7560840" cy="4752528"/>
          </a:xfrm>
        </p:spPr>
        <p:txBody>
          <a:bodyPr>
            <a:normAutofit fontScale="85000" lnSpcReduction="20000"/>
          </a:bodyPr>
          <a:lstStyle/>
          <a:p>
            <a:pPr marL="514350" indent="-514350" algn="l"/>
            <a:r>
              <a:rPr lang="en-US" sz="3300" b="1" dirty="0">
                <a:solidFill>
                  <a:schemeClr val="bg1"/>
                </a:solidFill>
              </a:rPr>
              <a:t>Management Corporation (MC)</a:t>
            </a:r>
          </a:p>
          <a:p>
            <a:pPr marL="514350" indent="-514350" algn="l"/>
            <a:endParaRPr lang="en-US" b="1" dirty="0">
              <a:solidFill>
                <a:schemeClr val="tx2">
                  <a:lumMod val="40000"/>
                  <a:lumOff val="60000"/>
                </a:schemeClr>
              </a:solidFill>
            </a:endParaRPr>
          </a:p>
          <a:p>
            <a:pPr marL="514350" indent="-514350" algn="l"/>
            <a:r>
              <a:rPr lang="en-US" sz="2800" b="1" dirty="0">
                <a:solidFill>
                  <a:srgbClr val="FFFF00"/>
                </a:solidFill>
              </a:rPr>
              <a:t>The Council of the MC is</a:t>
            </a:r>
          </a:p>
          <a:p>
            <a:pPr marL="514350" indent="-514350" algn="l"/>
            <a:r>
              <a:rPr lang="en-US" sz="2800" b="1" dirty="0">
                <a:solidFill>
                  <a:srgbClr val="FFFF00"/>
                </a:solidFill>
              </a:rPr>
              <a:t> a representative body </a:t>
            </a:r>
          </a:p>
          <a:p>
            <a:pPr marL="514350" indent="-514350" algn="l"/>
            <a:r>
              <a:rPr lang="en-US" sz="2800" b="1" dirty="0">
                <a:solidFill>
                  <a:srgbClr val="FFFF00"/>
                </a:solidFill>
              </a:rPr>
              <a:t>of members elected </a:t>
            </a:r>
          </a:p>
          <a:p>
            <a:pPr marL="514350" indent="-514350" algn="l"/>
            <a:r>
              <a:rPr lang="en-US" sz="2800" b="1" dirty="0">
                <a:solidFill>
                  <a:srgbClr val="FFFF00"/>
                </a:solidFill>
              </a:rPr>
              <a:t>among the Subsidiary </a:t>
            </a:r>
          </a:p>
          <a:p>
            <a:pPr marL="514350" indent="-514350" algn="l"/>
            <a:r>
              <a:rPr lang="en-US" sz="2800" b="1" dirty="0">
                <a:solidFill>
                  <a:srgbClr val="FFFF00"/>
                </a:solidFill>
              </a:rPr>
              <a:t>Proprietors</a:t>
            </a:r>
          </a:p>
          <a:p>
            <a:pPr marL="514350" indent="-514350" algn="l"/>
            <a:r>
              <a:rPr lang="en-US" sz="2800" b="1" dirty="0">
                <a:solidFill>
                  <a:srgbClr val="FFFF00"/>
                </a:solidFill>
              </a:rPr>
              <a:t>Administer the day to day</a:t>
            </a:r>
          </a:p>
          <a:p>
            <a:pPr marL="514350" indent="-514350" algn="l"/>
            <a:r>
              <a:rPr lang="en-US" sz="2800" b="1" dirty="0">
                <a:solidFill>
                  <a:srgbClr val="FFFF00"/>
                </a:solidFill>
              </a:rPr>
              <a:t>running of the strata </a:t>
            </a:r>
          </a:p>
          <a:p>
            <a:pPr marL="514350" indent="-514350" algn="l"/>
            <a:r>
              <a:rPr lang="en-US" sz="2800" b="1" dirty="0">
                <a:solidFill>
                  <a:srgbClr val="FFFF00"/>
                </a:solidFill>
              </a:rPr>
              <a:t>development and is</a:t>
            </a:r>
          </a:p>
          <a:p>
            <a:pPr marL="514350" indent="-514350" algn="l"/>
            <a:r>
              <a:rPr lang="en-US" sz="2800" b="1" dirty="0">
                <a:solidFill>
                  <a:srgbClr val="FFFF00"/>
                </a:solidFill>
              </a:rPr>
              <a:t> elected at each AGM.</a:t>
            </a:r>
          </a:p>
          <a:p>
            <a:pPr marL="514350" indent="-514350" algn="l"/>
            <a:r>
              <a:rPr lang="en-US" b="1" dirty="0">
                <a:solidFill>
                  <a:srgbClr val="FFC000"/>
                </a:solidFill>
              </a:rPr>
              <a:t>	</a:t>
            </a:r>
          </a:p>
        </p:txBody>
      </p:sp>
      <p:pic>
        <p:nvPicPr>
          <p:cNvPr id="5" name="Picture 30"/>
          <p:cNvPicPr>
            <a:picLocks noChangeAspect="1" noChangeArrowheads="1"/>
          </p:cNvPicPr>
          <p:nvPr/>
        </p:nvPicPr>
        <p:blipFill>
          <a:blip r:embed="rId3" cstate="print"/>
          <a:srcRect/>
          <a:stretch>
            <a:fillRect/>
          </a:stretch>
        </p:blipFill>
        <p:spPr bwMode="auto">
          <a:xfrm>
            <a:off x="8028384" y="5949280"/>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04714C05-D005-44EC-9C46-5692BCF08294}"/>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B4FA1A41-18BD-4465-87F2-DC9B173CD437}"/>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25B40E89-991A-4623-82D3-852EF0DE7FB4}"/>
              </a:ext>
            </a:extLst>
          </p:cNvPr>
          <p:cNvPicPr>
            <a:picLocks noChangeAspect="1"/>
          </p:cNvPicPr>
          <p:nvPr/>
        </p:nvPicPr>
        <p:blipFill>
          <a:blip r:embed="rId4"/>
          <a:stretch>
            <a:fillRect/>
          </a:stretch>
        </p:blipFill>
        <p:spPr>
          <a:xfrm>
            <a:off x="5436096" y="1462064"/>
            <a:ext cx="3707904" cy="4444241"/>
          </a:xfrm>
          <a:prstGeom prst="rect">
            <a:avLst/>
          </a:prstGeom>
        </p:spPr>
      </p:pic>
      <p:sp>
        <p:nvSpPr>
          <p:cNvPr id="8" name="Rectangle 7">
            <a:extLst>
              <a:ext uri="{FF2B5EF4-FFF2-40B4-BE49-F238E27FC236}">
                <a16:creationId xmlns:a16="http://schemas.microsoft.com/office/drawing/2014/main" id="{A351F441-81D1-4BEA-8E76-4BB7AE8ED425}"/>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440752"/>
            <a:ext cx="7560840" cy="4752528"/>
          </a:xfrm>
        </p:spPr>
        <p:txBody>
          <a:bodyPr>
            <a:noAutofit/>
          </a:bodyPr>
          <a:lstStyle/>
          <a:p>
            <a:pPr marL="514350" indent="-514350" algn="l"/>
            <a:r>
              <a:rPr lang="en-US" sz="2800" b="1" dirty="0">
                <a:solidFill>
                  <a:schemeClr val="bg1"/>
                </a:solidFill>
              </a:rPr>
              <a:t>Management Corporation (MC)</a:t>
            </a:r>
          </a:p>
          <a:p>
            <a:pPr marL="514350" indent="-514350" algn="l"/>
            <a:r>
              <a:rPr lang="en-US" b="1" dirty="0">
                <a:solidFill>
                  <a:srgbClr val="FFC000"/>
                </a:solidFill>
              </a:rPr>
              <a:t>MC will perform all the </a:t>
            </a:r>
          </a:p>
          <a:p>
            <a:pPr marL="514350" indent="-514350" algn="l"/>
            <a:r>
              <a:rPr lang="en-US" b="1" dirty="0">
                <a:solidFill>
                  <a:srgbClr val="FFC000"/>
                </a:solidFill>
              </a:rPr>
              <a:t>duties and responsibilities </a:t>
            </a:r>
          </a:p>
          <a:p>
            <a:pPr marL="514350" indent="-514350" algn="l"/>
            <a:r>
              <a:rPr lang="en-US" b="1" dirty="0">
                <a:solidFill>
                  <a:srgbClr val="FFC000"/>
                </a:solidFill>
              </a:rPr>
              <a:t>using the money from </a:t>
            </a:r>
          </a:p>
          <a:p>
            <a:pPr marL="514350" indent="-514350" algn="l"/>
            <a:r>
              <a:rPr lang="en-US" b="1" dirty="0">
                <a:solidFill>
                  <a:srgbClr val="FFC000"/>
                </a:solidFill>
              </a:rPr>
              <a:t>the management fund</a:t>
            </a:r>
          </a:p>
          <a:p>
            <a:pPr marL="514350" indent="-514350" algn="l"/>
            <a:r>
              <a:rPr lang="en-US" b="1" dirty="0">
                <a:solidFill>
                  <a:srgbClr val="FFC000"/>
                </a:solidFill>
              </a:rPr>
              <a:t> contributed by all the</a:t>
            </a:r>
          </a:p>
          <a:p>
            <a:pPr marL="514350" indent="-514350" algn="l"/>
            <a:r>
              <a:rPr lang="en-US" b="1" dirty="0">
                <a:solidFill>
                  <a:srgbClr val="FFC000"/>
                </a:solidFill>
              </a:rPr>
              <a:t> owners of the strata</a:t>
            </a:r>
          </a:p>
          <a:p>
            <a:pPr marL="514350" indent="-514350" algn="l"/>
            <a:r>
              <a:rPr lang="en-US" b="1" dirty="0">
                <a:solidFill>
                  <a:srgbClr val="FFC000"/>
                </a:solidFill>
              </a:rPr>
              <a:t> development</a:t>
            </a:r>
            <a:r>
              <a:rPr lang="en-US" b="1" dirty="0">
                <a:solidFill>
                  <a:schemeClr val="tx2">
                    <a:lumMod val="40000"/>
                    <a:lumOff val="60000"/>
                  </a:schemeClr>
                </a:solidFill>
              </a:rPr>
              <a:t>.</a:t>
            </a:r>
            <a:r>
              <a:rPr lang="en-US" b="1" dirty="0">
                <a:solidFill>
                  <a:schemeClr val="tx1"/>
                </a:solidFill>
              </a:rPr>
              <a:t>			</a:t>
            </a:r>
          </a:p>
          <a:p>
            <a:pPr marL="514350" indent="-514350" algn="l"/>
            <a:endParaRPr lang="en-US" b="1" dirty="0">
              <a:solidFill>
                <a:srgbClr val="FFC000"/>
              </a:solidFill>
            </a:endParaRPr>
          </a:p>
          <a:p>
            <a:pPr marL="514350" indent="-514350" algn="l"/>
            <a:r>
              <a:rPr lang="en-US" b="1" dirty="0">
                <a:solidFill>
                  <a:srgbClr val="FFC000"/>
                </a:solidFill>
              </a:rPr>
              <a:t>	.</a:t>
            </a:r>
          </a:p>
        </p:txBody>
      </p:sp>
      <p:pic>
        <p:nvPicPr>
          <p:cNvPr id="5" name="Picture 30"/>
          <p:cNvPicPr>
            <a:picLocks noChangeAspect="1" noChangeArrowheads="1"/>
          </p:cNvPicPr>
          <p:nvPr/>
        </p:nvPicPr>
        <p:blipFill>
          <a:blip r:embed="rId3" cstate="print"/>
          <a:srcRect/>
          <a:stretch>
            <a:fillRect/>
          </a:stretch>
        </p:blipFill>
        <p:spPr bwMode="auto">
          <a:xfrm>
            <a:off x="8028384" y="6165304"/>
            <a:ext cx="703263" cy="438150"/>
          </a:xfrm>
          <a:prstGeom prst="rect">
            <a:avLst/>
          </a:prstGeom>
          <a:noFill/>
          <a:ln w="9525">
            <a:noFill/>
            <a:miter lim="800000"/>
            <a:headEnd/>
            <a:tailEnd/>
          </a:ln>
        </p:spPr>
      </p:pic>
      <p:sp>
        <p:nvSpPr>
          <p:cNvPr id="8" name="Title 1">
            <a:extLst>
              <a:ext uri="{FF2B5EF4-FFF2-40B4-BE49-F238E27FC236}">
                <a16:creationId xmlns:a16="http://schemas.microsoft.com/office/drawing/2014/main" id="{E15930C8-1D8E-4D46-84D6-95AC1B575D0D}"/>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6041CD66-5F2D-4CE2-B409-05B0FE140EB0}"/>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E7DB7348-40C1-41CB-BB39-FB0BDA0488D7}"/>
              </a:ext>
            </a:extLst>
          </p:cNvPr>
          <p:cNvPicPr>
            <a:picLocks noChangeAspect="1"/>
          </p:cNvPicPr>
          <p:nvPr/>
        </p:nvPicPr>
        <p:blipFill>
          <a:blip r:embed="rId4"/>
          <a:stretch>
            <a:fillRect/>
          </a:stretch>
        </p:blipFill>
        <p:spPr>
          <a:xfrm>
            <a:off x="5220072" y="2068252"/>
            <a:ext cx="3923928" cy="3792100"/>
          </a:xfrm>
          <a:prstGeom prst="rect">
            <a:avLst/>
          </a:prstGeom>
        </p:spPr>
      </p:pic>
      <p:sp>
        <p:nvSpPr>
          <p:cNvPr id="9" name="Rectangle 8">
            <a:extLst>
              <a:ext uri="{FF2B5EF4-FFF2-40B4-BE49-F238E27FC236}">
                <a16:creationId xmlns:a16="http://schemas.microsoft.com/office/drawing/2014/main" id="{0805D1C1-AAD8-4934-BE85-7B0D5D38886E}"/>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64501" y="1534072"/>
            <a:ext cx="8064896" cy="4752528"/>
          </a:xfrm>
        </p:spPr>
        <p:txBody>
          <a:bodyPr>
            <a:noAutofit/>
          </a:bodyPr>
          <a:lstStyle/>
          <a:p>
            <a:pPr marL="514350" indent="-514350" algn="l"/>
            <a:r>
              <a:rPr lang="en-US" sz="2800" b="1" dirty="0">
                <a:solidFill>
                  <a:schemeClr val="bg1"/>
                </a:solidFill>
              </a:rPr>
              <a:t>Duties of SUBSIDIARY PROPRIETORS  (SP) </a:t>
            </a:r>
          </a:p>
          <a:p>
            <a:pPr marL="514350" indent="-514350" algn="l"/>
            <a:r>
              <a:rPr lang="en-US" sz="2400" b="1" dirty="0">
                <a:solidFill>
                  <a:srgbClr val="FFFF00"/>
                </a:solidFill>
              </a:rPr>
              <a:t>a) 	required to pay certain amount</a:t>
            </a:r>
          </a:p>
          <a:p>
            <a:pPr algn="l"/>
            <a:r>
              <a:rPr lang="en-US" sz="2400" b="1" dirty="0">
                <a:solidFill>
                  <a:srgbClr val="FFFF00"/>
                </a:solidFill>
              </a:rPr>
              <a:t>        levied by MC to help maintain</a:t>
            </a:r>
          </a:p>
          <a:p>
            <a:pPr algn="l"/>
            <a:r>
              <a:rPr lang="en-US" sz="2400" b="1" dirty="0">
                <a:solidFill>
                  <a:srgbClr val="FFFF00"/>
                </a:solidFill>
              </a:rPr>
              <a:t>        and manage the common </a:t>
            </a:r>
          </a:p>
          <a:p>
            <a:pPr algn="l"/>
            <a:r>
              <a:rPr lang="en-US" sz="2400" b="1" dirty="0">
                <a:solidFill>
                  <a:srgbClr val="FFFF00"/>
                </a:solidFill>
              </a:rPr>
              <a:t>        property</a:t>
            </a:r>
          </a:p>
          <a:p>
            <a:pPr marL="514350" indent="-514350" algn="l"/>
            <a:r>
              <a:rPr lang="en-US" sz="2400" b="1" dirty="0">
                <a:solidFill>
                  <a:srgbClr val="FFFF00"/>
                </a:solidFill>
              </a:rPr>
              <a:t>b)    maintain external features</a:t>
            </a:r>
          </a:p>
          <a:p>
            <a:pPr marL="514350" indent="-514350" algn="l"/>
            <a:r>
              <a:rPr lang="en-US" sz="2400" b="1" dirty="0">
                <a:solidFill>
                  <a:srgbClr val="FFFF00"/>
                </a:solidFill>
              </a:rPr>
              <a:t>	which are part of SP strata </a:t>
            </a:r>
          </a:p>
          <a:p>
            <a:pPr marL="514350" indent="-514350" algn="l"/>
            <a:r>
              <a:rPr lang="en-US" sz="2400" b="1" dirty="0">
                <a:solidFill>
                  <a:srgbClr val="FFFF00"/>
                </a:solidFill>
              </a:rPr>
              <a:t>	unit, for example external </a:t>
            </a:r>
          </a:p>
          <a:p>
            <a:pPr marL="514350" indent="-514350" algn="l"/>
            <a:r>
              <a:rPr lang="en-US" sz="2400" b="1" dirty="0">
                <a:solidFill>
                  <a:srgbClr val="FFFF00"/>
                </a:solidFill>
              </a:rPr>
              <a:t>	openable windows and</a:t>
            </a:r>
          </a:p>
          <a:p>
            <a:pPr marL="514350" indent="-514350" algn="l"/>
            <a:r>
              <a:rPr lang="en-US" sz="2400" b="1" dirty="0">
                <a:solidFill>
                  <a:srgbClr val="FFFF00"/>
                </a:solidFill>
              </a:rPr>
              <a:t>	pipes which are exclusively </a:t>
            </a:r>
          </a:p>
          <a:p>
            <a:pPr marL="514350" indent="-514350" algn="l"/>
            <a:r>
              <a:rPr lang="en-US" sz="2400" b="1" dirty="0">
                <a:solidFill>
                  <a:srgbClr val="FFFF00"/>
                </a:solidFill>
              </a:rPr>
              <a:t>	used by the SP</a:t>
            </a:r>
          </a:p>
          <a:p>
            <a:pPr marL="514350" indent="-514350" algn="l"/>
            <a:r>
              <a:rPr lang="en-US" sz="2400" b="1" dirty="0">
                <a:solidFill>
                  <a:srgbClr val="FFFF00"/>
                </a:solidFill>
              </a:rPr>
              <a:t>	</a:t>
            </a:r>
          </a:p>
        </p:txBody>
      </p:sp>
      <p:pic>
        <p:nvPicPr>
          <p:cNvPr id="5" name="Picture 30"/>
          <p:cNvPicPr>
            <a:picLocks noChangeAspect="1" noChangeArrowheads="1"/>
          </p:cNvPicPr>
          <p:nvPr/>
        </p:nvPicPr>
        <p:blipFill>
          <a:blip r:embed="rId2" cstate="print"/>
          <a:srcRect/>
          <a:stretch>
            <a:fillRect/>
          </a:stretch>
        </p:blipFill>
        <p:spPr bwMode="auto">
          <a:xfrm>
            <a:off x="8100392" y="6093296"/>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BC397F33-2418-476D-B9AD-E3DB4DC01AB5}"/>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FD15CF83-C66A-4862-9020-D177590C6398}"/>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78880350-9461-4873-A6C3-C3EF919FC8B6}"/>
              </a:ext>
            </a:extLst>
          </p:cNvPr>
          <p:cNvPicPr>
            <a:picLocks noChangeAspect="1"/>
          </p:cNvPicPr>
          <p:nvPr/>
        </p:nvPicPr>
        <p:blipFill>
          <a:blip r:embed="rId3"/>
          <a:stretch>
            <a:fillRect/>
          </a:stretch>
        </p:blipFill>
        <p:spPr>
          <a:xfrm>
            <a:off x="5220072" y="2492897"/>
            <a:ext cx="3923928" cy="3528392"/>
          </a:xfrm>
          <a:prstGeom prst="rect">
            <a:avLst/>
          </a:prstGeom>
        </p:spPr>
      </p:pic>
      <p:sp>
        <p:nvSpPr>
          <p:cNvPr id="8" name="Rectangle 7">
            <a:extLst>
              <a:ext uri="{FF2B5EF4-FFF2-40B4-BE49-F238E27FC236}">
                <a16:creationId xmlns:a16="http://schemas.microsoft.com/office/drawing/2014/main" id="{FB82A53D-0F5A-4607-B084-0A9D3AE99F59}"/>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28760" y="1559843"/>
            <a:ext cx="7848872" cy="4752528"/>
          </a:xfrm>
          <a:ln>
            <a:noFill/>
          </a:ln>
        </p:spPr>
        <p:txBody>
          <a:bodyPr>
            <a:noAutofit/>
          </a:bodyPr>
          <a:lstStyle/>
          <a:p>
            <a:pPr marL="514350" indent="-514350" algn="l"/>
            <a:r>
              <a:rPr lang="en-US" sz="2800" b="1" dirty="0">
                <a:solidFill>
                  <a:schemeClr val="bg1"/>
                </a:solidFill>
              </a:rPr>
              <a:t>Duties of SUBSIDIARY PROPRIETORS  (SP) </a:t>
            </a:r>
          </a:p>
          <a:p>
            <a:pPr marL="514350" indent="-514350" algn="l"/>
            <a:r>
              <a:rPr lang="en-US" sz="2800" b="1" dirty="0">
                <a:solidFill>
                  <a:srgbClr val="FFFF00"/>
                </a:solidFill>
              </a:rPr>
              <a:t>c) inter floor leakage -</a:t>
            </a:r>
          </a:p>
          <a:p>
            <a:pPr marL="514350" indent="-514350" algn="l"/>
            <a:r>
              <a:rPr lang="en-US" sz="2800" b="1" dirty="0">
                <a:solidFill>
                  <a:srgbClr val="FFFF00"/>
                </a:solidFill>
              </a:rPr>
              <a:t>     the SP and his </a:t>
            </a:r>
            <a:r>
              <a:rPr lang="en-US" sz="2800" b="1" dirty="0" err="1">
                <a:solidFill>
                  <a:srgbClr val="FFFF00"/>
                </a:solidFill>
              </a:rPr>
              <a:t>neighbours</a:t>
            </a:r>
            <a:endParaRPr lang="en-US" sz="2800" b="1" dirty="0">
              <a:solidFill>
                <a:srgbClr val="FFFF00"/>
              </a:solidFill>
            </a:endParaRPr>
          </a:p>
          <a:p>
            <a:pPr marL="514350" indent="-514350" algn="l"/>
            <a:r>
              <a:rPr lang="en-US" sz="2800" b="1" dirty="0">
                <a:solidFill>
                  <a:srgbClr val="FFFF00"/>
                </a:solidFill>
              </a:rPr>
              <a:t>     have to jointly establish the </a:t>
            </a:r>
          </a:p>
          <a:p>
            <a:pPr marL="514350" indent="-514350" algn="l"/>
            <a:r>
              <a:rPr lang="en-US" sz="2800" b="1" dirty="0">
                <a:solidFill>
                  <a:srgbClr val="FFFF00"/>
                </a:solidFill>
              </a:rPr>
              <a:t>     cause of the leak and proceed</a:t>
            </a:r>
          </a:p>
          <a:p>
            <a:pPr marL="514350" indent="-514350" algn="l"/>
            <a:r>
              <a:rPr lang="en-US" sz="2800" b="1" dirty="0">
                <a:solidFill>
                  <a:srgbClr val="FFFF00"/>
                </a:solidFill>
              </a:rPr>
              <a:t>     with the repair works.</a:t>
            </a:r>
          </a:p>
          <a:p>
            <a:pPr marL="514350" indent="-514350" algn="l"/>
            <a:r>
              <a:rPr lang="en-US" sz="2800" b="1" dirty="0">
                <a:solidFill>
                  <a:srgbClr val="FFFF00"/>
                </a:solidFill>
              </a:rPr>
              <a:t>    </a:t>
            </a:r>
          </a:p>
          <a:p>
            <a:pPr marL="514350" indent="-514350" algn="l"/>
            <a:r>
              <a:rPr lang="en-US" sz="2800" b="1" dirty="0">
                <a:solidFill>
                  <a:srgbClr val="FFFF00"/>
                </a:solidFill>
              </a:rPr>
              <a:t>    </a:t>
            </a:r>
            <a:r>
              <a:rPr lang="en-US" sz="2800" b="1" dirty="0">
                <a:solidFill>
                  <a:srgbClr val="FFC000"/>
                </a:solidFill>
              </a:rPr>
              <a:t>The cost of repairs should</a:t>
            </a:r>
          </a:p>
          <a:p>
            <a:pPr marL="514350" indent="-514350" algn="l"/>
            <a:r>
              <a:rPr lang="en-US" sz="2800" b="1" dirty="0">
                <a:solidFill>
                  <a:srgbClr val="FFC000"/>
                </a:solidFill>
              </a:rPr>
              <a:t>     be resolved by both owners</a:t>
            </a:r>
          </a:p>
          <a:p>
            <a:pPr marL="514350" indent="-514350" algn="l"/>
            <a:endParaRPr lang="en-US" b="1" dirty="0">
              <a:solidFill>
                <a:srgbClr val="FFFF00"/>
              </a:solidFill>
            </a:endParaRPr>
          </a:p>
        </p:txBody>
      </p:sp>
      <p:pic>
        <p:nvPicPr>
          <p:cNvPr id="5" name="Picture 30"/>
          <p:cNvPicPr>
            <a:picLocks noChangeAspect="1" noChangeArrowheads="1"/>
          </p:cNvPicPr>
          <p:nvPr/>
        </p:nvPicPr>
        <p:blipFill>
          <a:blip r:embed="rId2" cstate="print"/>
          <a:srcRect/>
          <a:stretch>
            <a:fillRect/>
          </a:stretch>
        </p:blipFill>
        <p:spPr bwMode="auto">
          <a:xfrm>
            <a:off x="8028384" y="6093296"/>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25328210-7472-418F-B5C3-9ADA1A92C71D}"/>
              </a:ext>
            </a:extLst>
          </p:cNvPr>
          <p:cNvSpPr txBox="1">
            <a:spLocks/>
          </p:cNvSpPr>
          <p:nvPr/>
        </p:nvSpPr>
        <p:spPr>
          <a:xfrm>
            <a:off x="628760" y="276667"/>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1865A3DD-F47A-4FA5-9A6B-4F048EADFF88}"/>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68EE396A-11A8-4EAF-AD84-287FB3CDC0A7}"/>
              </a:ext>
            </a:extLst>
          </p:cNvPr>
          <p:cNvPicPr>
            <a:picLocks noChangeAspect="1"/>
          </p:cNvPicPr>
          <p:nvPr/>
        </p:nvPicPr>
        <p:blipFill>
          <a:blip r:embed="rId3"/>
          <a:stretch>
            <a:fillRect/>
          </a:stretch>
        </p:blipFill>
        <p:spPr>
          <a:xfrm>
            <a:off x="5728048" y="2092157"/>
            <a:ext cx="3419872" cy="3873624"/>
          </a:xfrm>
          <a:prstGeom prst="rect">
            <a:avLst/>
          </a:prstGeom>
        </p:spPr>
      </p:pic>
      <p:sp>
        <p:nvSpPr>
          <p:cNvPr id="8" name="Rectangle 7">
            <a:extLst>
              <a:ext uri="{FF2B5EF4-FFF2-40B4-BE49-F238E27FC236}">
                <a16:creationId xmlns:a16="http://schemas.microsoft.com/office/drawing/2014/main" id="{96377C0D-6D34-440B-B2B8-77CC6F7C5EC4}"/>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02887" y="1535591"/>
            <a:ext cx="7704856" cy="4752528"/>
          </a:xfrm>
        </p:spPr>
        <p:txBody>
          <a:bodyPr>
            <a:normAutofit fontScale="92500" lnSpcReduction="10000"/>
          </a:bodyPr>
          <a:lstStyle/>
          <a:p>
            <a:pPr algn="l"/>
            <a:r>
              <a:rPr lang="en-US" sz="3000" b="1" dirty="0">
                <a:solidFill>
                  <a:schemeClr val="bg1"/>
                </a:solidFill>
              </a:rPr>
              <a:t>Duties of SUBSIDIARY PROPRIETORS  (SP) </a:t>
            </a:r>
          </a:p>
          <a:p>
            <a:pPr marL="514350" indent="-514350" algn="l"/>
            <a:endParaRPr lang="en-US" sz="3000" b="1" dirty="0">
              <a:solidFill>
                <a:srgbClr val="FF0000"/>
              </a:solidFill>
            </a:endParaRPr>
          </a:p>
          <a:p>
            <a:pPr marL="514350" indent="-514350" algn="l"/>
            <a:r>
              <a:rPr lang="en-US" sz="3300" b="1" dirty="0">
                <a:solidFill>
                  <a:srgbClr val="FFFF00"/>
                </a:solidFill>
              </a:rPr>
              <a:t>d) SP and occupiers</a:t>
            </a:r>
          </a:p>
          <a:p>
            <a:pPr marL="514350" indent="-514350" algn="l"/>
            <a:r>
              <a:rPr lang="en-US" sz="3300" b="1" dirty="0">
                <a:solidFill>
                  <a:srgbClr val="FFFF00"/>
                </a:solidFill>
              </a:rPr>
              <a:t>    are obliged to </a:t>
            </a:r>
          </a:p>
          <a:p>
            <a:pPr marL="514350" indent="-514350" algn="l"/>
            <a:r>
              <a:rPr lang="en-US" sz="3300" b="1" dirty="0">
                <a:solidFill>
                  <a:srgbClr val="FFFF00"/>
                </a:solidFill>
              </a:rPr>
              <a:t>    comply with by-laws</a:t>
            </a:r>
          </a:p>
          <a:p>
            <a:pPr marL="514350" indent="-514350" algn="l"/>
            <a:r>
              <a:rPr lang="en-US" sz="3300" b="1" dirty="0">
                <a:solidFill>
                  <a:srgbClr val="FFFF00"/>
                </a:solidFill>
              </a:rPr>
              <a:t>    make by MC regarding</a:t>
            </a:r>
          </a:p>
          <a:p>
            <a:pPr marL="514350" indent="-514350" algn="l"/>
            <a:r>
              <a:rPr lang="en-US" sz="3300" b="1" dirty="0">
                <a:solidFill>
                  <a:srgbClr val="FFFF00"/>
                </a:solidFill>
              </a:rPr>
              <a:t>    use and enjoyment of</a:t>
            </a:r>
          </a:p>
          <a:p>
            <a:pPr marL="514350" indent="-514350" algn="l"/>
            <a:r>
              <a:rPr lang="en-US" sz="3300" b="1" dirty="0">
                <a:solidFill>
                  <a:srgbClr val="FFFF00"/>
                </a:solidFill>
              </a:rPr>
              <a:t>    the common property</a:t>
            </a:r>
          </a:p>
          <a:p>
            <a:pPr marL="514350" indent="-514350" algn="l"/>
            <a:r>
              <a:rPr lang="en-US" sz="3300" b="1" dirty="0">
                <a:solidFill>
                  <a:srgbClr val="FFFF00"/>
                </a:solidFill>
              </a:rPr>
              <a:t>    and strata units</a:t>
            </a:r>
            <a:r>
              <a:rPr lang="en-US" sz="3800" b="1" dirty="0">
                <a:solidFill>
                  <a:srgbClr val="FFFF00"/>
                </a:solidFill>
              </a:rPr>
              <a:t>.</a:t>
            </a:r>
          </a:p>
        </p:txBody>
      </p:sp>
      <p:pic>
        <p:nvPicPr>
          <p:cNvPr id="5" name="Picture 30"/>
          <p:cNvPicPr>
            <a:picLocks noChangeAspect="1" noChangeArrowheads="1"/>
          </p:cNvPicPr>
          <p:nvPr/>
        </p:nvPicPr>
        <p:blipFill>
          <a:blip r:embed="rId2" cstate="print"/>
          <a:srcRect/>
          <a:stretch>
            <a:fillRect/>
          </a:stretch>
        </p:blipFill>
        <p:spPr bwMode="auto">
          <a:xfrm>
            <a:off x="8100392" y="6093296"/>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65DA4FA7-B851-4DEF-8990-6E9DAE47D0BA}"/>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AE66E0D5-66B2-4DB7-AEC5-BB0E68A6CCE9}"/>
              </a:ext>
            </a:extLst>
          </p:cNvPr>
          <p:cNvSpPr txBox="1"/>
          <p:nvPr/>
        </p:nvSpPr>
        <p:spPr>
          <a:xfrm>
            <a:off x="652031" y="862292"/>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65AE37E5-9BD4-4A91-B923-675970D5E61B}"/>
              </a:ext>
            </a:extLst>
          </p:cNvPr>
          <p:cNvPicPr>
            <a:picLocks noChangeAspect="1"/>
          </p:cNvPicPr>
          <p:nvPr/>
        </p:nvPicPr>
        <p:blipFill>
          <a:blip r:embed="rId3"/>
          <a:stretch>
            <a:fillRect/>
          </a:stretch>
        </p:blipFill>
        <p:spPr>
          <a:xfrm>
            <a:off x="4932040" y="2130339"/>
            <a:ext cx="4211960" cy="3733734"/>
          </a:xfrm>
          <a:prstGeom prst="rect">
            <a:avLst/>
          </a:prstGeom>
        </p:spPr>
      </p:pic>
      <p:sp>
        <p:nvSpPr>
          <p:cNvPr id="8" name="Rectangle 7">
            <a:extLst>
              <a:ext uri="{FF2B5EF4-FFF2-40B4-BE49-F238E27FC236}">
                <a16:creationId xmlns:a16="http://schemas.microsoft.com/office/drawing/2014/main" id="{2E64E81A-AF39-44A2-A6FC-CBF3A685B79A}"/>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556792"/>
            <a:ext cx="7416824" cy="4752528"/>
          </a:xfrm>
        </p:spPr>
        <p:txBody>
          <a:bodyPr>
            <a:normAutofit fontScale="85000" lnSpcReduction="20000"/>
          </a:bodyPr>
          <a:lstStyle/>
          <a:p>
            <a:pPr marL="514350" indent="-514350" algn="l"/>
            <a:r>
              <a:rPr lang="en-US" sz="3300" b="1" dirty="0">
                <a:solidFill>
                  <a:schemeClr val="bg1"/>
                </a:solidFill>
              </a:rPr>
              <a:t>Duties of SUBSIDIARY PROPRIETORS  (SP) </a:t>
            </a:r>
          </a:p>
          <a:p>
            <a:pPr marL="514350" indent="-514350" algn="l"/>
            <a:r>
              <a:rPr lang="en-US" sz="3100" b="1" dirty="0">
                <a:solidFill>
                  <a:srgbClr val="FFFF00"/>
                </a:solidFill>
              </a:rPr>
              <a:t>e) MC approval is required </a:t>
            </a:r>
          </a:p>
          <a:p>
            <a:pPr marL="514350" indent="-514350" algn="l"/>
            <a:r>
              <a:rPr lang="en-US" sz="3100" b="1" dirty="0">
                <a:solidFill>
                  <a:srgbClr val="FFFF00"/>
                </a:solidFill>
              </a:rPr>
              <a:t>     for improvement to  strata unit</a:t>
            </a:r>
          </a:p>
          <a:p>
            <a:pPr marL="514350" indent="-514350" algn="l"/>
            <a:r>
              <a:rPr lang="en-US" sz="3100" b="1" dirty="0">
                <a:solidFill>
                  <a:srgbClr val="FFFF00"/>
                </a:solidFill>
              </a:rPr>
              <a:t>     which increase  the Gross </a:t>
            </a:r>
          </a:p>
          <a:p>
            <a:pPr marL="514350" indent="-514350" algn="l"/>
            <a:r>
              <a:rPr lang="en-US" sz="3100" b="1" dirty="0">
                <a:solidFill>
                  <a:srgbClr val="FFFF00"/>
                </a:solidFill>
              </a:rPr>
              <a:t>     Floor Area of the development.</a:t>
            </a:r>
          </a:p>
          <a:p>
            <a:pPr marL="514350" indent="-514350" algn="l"/>
            <a:r>
              <a:rPr lang="en-US" sz="3100" b="1" dirty="0">
                <a:solidFill>
                  <a:srgbClr val="FFFF00"/>
                </a:solidFill>
              </a:rPr>
              <a:t>     In some cases, consent from</a:t>
            </a:r>
          </a:p>
          <a:p>
            <a:pPr marL="514350" indent="-514350" algn="l"/>
            <a:r>
              <a:rPr lang="en-US" sz="3100" b="1" dirty="0">
                <a:solidFill>
                  <a:srgbClr val="FFFF00"/>
                </a:solidFill>
              </a:rPr>
              <a:t>     approving public authorities </a:t>
            </a:r>
          </a:p>
          <a:p>
            <a:pPr marL="514350" indent="-514350" algn="l"/>
            <a:r>
              <a:rPr lang="en-US" sz="3100" b="1" dirty="0">
                <a:solidFill>
                  <a:srgbClr val="FFFF00"/>
                </a:solidFill>
              </a:rPr>
              <a:t>     are also required .</a:t>
            </a:r>
          </a:p>
          <a:p>
            <a:pPr marL="514350" indent="-514350" algn="l"/>
            <a:r>
              <a:rPr lang="en-US" sz="3100" b="1" dirty="0">
                <a:solidFill>
                  <a:srgbClr val="FFFF00"/>
                </a:solidFill>
              </a:rPr>
              <a:t>     For example, putting a slab</a:t>
            </a:r>
          </a:p>
          <a:p>
            <a:pPr marL="514350" indent="-514350" algn="l"/>
            <a:r>
              <a:rPr lang="en-US" sz="3100" b="1" dirty="0">
                <a:solidFill>
                  <a:srgbClr val="FFFF00"/>
                </a:solidFill>
              </a:rPr>
              <a:t>     over a void area in the</a:t>
            </a:r>
          </a:p>
          <a:p>
            <a:pPr marL="514350" indent="-514350" algn="l"/>
            <a:r>
              <a:rPr lang="en-US" sz="3100" b="1" dirty="0">
                <a:solidFill>
                  <a:srgbClr val="FFFF00"/>
                </a:solidFill>
              </a:rPr>
              <a:t>    strata unit.</a:t>
            </a: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480B1908-D001-4233-B186-1C567E2D115E}"/>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240DBE63-A793-44BB-979A-E05B7F11FCD7}"/>
              </a:ext>
            </a:extLst>
          </p:cNvPr>
          <p:cNvSpPr txBox="1"/>
          <p:nvPr/>
        </p:nvSpPr>
        <p:spPr>
          <a:xfrm>
            <a:off x="683568" y="938844"/>
            <a:ext cx="7696446"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6" name="Picture 5">
            <a:extLst>
              <a:ext uri="{FF2B5EF4-FFF2-40B4-BE49-F238E27FC236}">
                <a16:creationId xmlns:a16="http://schemas.microsoft.com/office/drawing/2014/main" id="{43F86641-0066-4CC3-98FD-7E9EECCFD7B9}"/>
              </a:ext>
            </a:extLst>
          </p:cNvPr>
          <p:cNvPicPr>
            <a:picLocks noChangeAspect="1"/>
          </p:cNvPicPr>
          <p:nvPr/>
        </p:nvPicPr>
        <p:blipFill>
          <a:blip r:embed="rId3"/>
          <a:stretch>
            <a:fillRect/>
          </a:stretch>
        </p:blipFill>
        <p:spPr>
          <a:xfrm>
            <a:off x="5465832" y="2068252"/>
            <a:ext cx="3678168" cy="3665004"/>
          </a:xfrm>
          <a:prstGeom prst="rect">
            <a:avLst/>
          </a:prstGeom>
        </p:spPr>
      </p:pic>
      <p:sp>
        <p:nvSpPr>
          <p:cNvPr id="8" name="Rectangle 7">
            <a:extLst>
              <a:ext uri="{FF2B5EF4-FFF2-40B4-BE49-F238E27FC236}">
                <a16:creationId xmlns:a16="http://schemas.microsoft.com/office/drawing/2014/main" id="{CE87CDA6-DBA5-4EE5-ADD3-EDBCD06B8B1B}"/>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17340" y="1520787"/>
            <a:ext cx="7560840" cy="4752528"/>
          </a:xfrm>
        </p:spPr>
        <p:txBody>
          <a:bodyPr>
            <a:normAutofit fontScale="25000" lnSpcReduction="20000"/>
          </a:bodyPr>
          <a:lstStyle/>
          <a:p>
            <a:pPr marL="514350" indent="-514350" algn="l"/>
            <a:r>
              <a:rPr lang="en-US" sz="11200" b="1" dirty="0">
                <a:solidFill>
                  <a:schemeClr val="bg1"/>
                </a:solidFill>
              </a:rPr>
              <a:t>Contribution to Maintenance Fund</a:t>
            </a:r>
          </a:p>
          <a:p>
            <a:pPr marL="514350" indent="-514350" algn="l"/>
            <a:r>
              <a:rPr lang="en-US" sz="11200" b="1" dirty="0">
                <a:solidFill>
                  <a:srgbClr val="FFC000"/>
                </a:solidFill>
              </a:rPr>
              <a:t>SPs  in a development </a:t>
            </a:r>
          </a:p>
          <a:p>
            <a:pPr marL="514350" indent="-514350" algn="l"/>
            <a:r>
              <a:rPr lang="en-US" sz="11200" b="1" dirty="0">
                <a:solidFill>
                  <a:srgbClr val="FFC000"/>
                </a:solidFill>
              </a:rPr>
              <a:t>have to pay contributions</a:t>
            </a:r>
          </a:p>
          <a:p>
            <a:pPr marL="514350" indent="-514350" algn="l"/>
            <a:r>
              <a:rPr lang="en-US" sz="11200" b="1" dirty="0">
                <a:solidFill>
                  <a:srgbClr val="FFC000"/>
                </a:solidFill>
              </a:rPr>
              <a:t>to maintain the common</a:t>
            </a:r>
          </a:p>
          <a:p>
            <a:pPr marL="514350" indent="-514350" algn="l"/>
            <a:r>
              <a:rPr lang="en-US" sz="11200" b="1" dirty="0">
                <a:solidFill>
                  <a:srgbClr val="FFC000"/>
                </a:solidFill>
              </a:rPr>
              <a:t>property and ancillary</a:t>
            </a:r>
          </a:p>
          <a:p>
            <a:pPr marL="514350" indent="-514350" algn="l"/>
            <a:r>
              <a:rPr lang="en-US" sz="11200" b="1" dirty="0">
                <a:solidFill>
                  <a:srgbClr val="FFC000"/>
                </a:solidFill>
              </a:rPr>
              <a:t>expenses.</a:t>
            </a:r>
          </a:p>
          <a:p>
            <a:pPr marL="514350" indent="-514350" algn="l"/>
            <a:r>
              <a:rPr lang="en-US" sz="11200" b="1" dirty="0">
                <a:solidFill>
                  <a:srgbClr val="66FF33"/>
                </a:solidFill>
              </a:rPr>
              <a:t>All the levies SPs have to </a:t>
            </a:r>
          </a:p>
          <a:p>
            <a:pPr marL="514350" indent="-514350" algn="l"/>
            <a:r>
              <a:rPr lang="en-US" sz="11200" b="1" dirty="0">
                <a:solidFill>
                  <a:srgbClr val="66FF33"/>
                </a:solidFill>
              </a:rPr>
              <a:t>pay are in proportion to </a:t>
            </a:r>
          </a:p>
          <a:p>
            <a:pPr marL="514350" indent="-514350" algn="l"/>
            <a:r>
              <a:rPr lang="en-US" sz="11200" b="1" dirty="0">
                <a:solidFill>
                  <a:srgbClr val="66FF33"/>
                </a:solidFill>
              </a:rPr>
              <a:t>the share value of their </a:t>
            </a:r>
          </a:p>
          <a:p>
            <a:pPr marL="514350" indent="-514350" algn="l"/>
            <a:r>
              <a:rPr lang="en-US" sz="11200" b="1" dirty="0">
                <a:solidFill>
                  <a:srgbClr val="66FF33"/>
                </a:solidFill>
              </a:rPr>
              <a:t>strata unit.</a:t>
            </a:r>
          </a:p>
          <a:p>
            <a:pPr marL="514350" indent="-514350" algn="l"/>
            <a:endParaRPr lang="en-US" sz="8000" b="1" dirty="0">
              <a:solidFill>
                <a:srgbClr val="FFC000"/>
              </a:solidFill>
            </a:endParaRPr>
          </a:p>
          <a:p>
            <a:pPr marL="514350" indent="-514350" algn="l"/>
            <a:r>
              <a:rPr lang="en-US" sz="8000" b="1" dirty="0">
                <a:solidFill>
                  <a:srgbClr val="FFC000"/>
                </a:solidFill>
              </a:rPr>
              <a:t>	</a:t>
            </a:r>
            <a:endParaRPr lang="en-US" dirty="0">
              <a:solidFill>
                <a:srgbClr val="FFC000"/>
              </a:solidFill>
            </a:endParaRPr>
          </a:p>
          <a:p>
            <a:pPr marL="514350" indent="-514350" algn="l"/>
            <a:r>
              <a:rPr lang="en-US" dirty="0">
                <a:solidFill>
                  <a:srgbClr val="FFC000"/>
                </a:solidFill>
              </a:rPr>
              <a:t>		.</a:t>
            </a:r>
          </a:p>
        </p:txBody>
      </p:sp>
      <p:pic>
        <p:nvPicPr>
          <p:cNvPr id="5" name="Picture 30"/>
          <p:cNvPicPr>
            <a:picLocks noChangeAspect="1" noChangeArrowheads="1"/>
          </p:cNvPicPr>
          <p:nvPr/>
        </p:nvPicPr>
        <p:blipFill>
          <a:blip r:embed="rId3" cstate="print"/>
          <a:srcRect/>
          <a:stretch>
            <a:fillRect/>
          </a:stretch>
        </p:blipFill>
        <p:spPr bwMode="auto">
          <a:xfrm>
            <a:off x="8028384" y="6165304"/>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95DC0B31-D01F-49C4-9494-2016DAC8ABEC}"/>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7E3DDF7B-C291-4F06-A095-94A6E6B23A6D}"/>
              </a:ext>
            </a:extLst>
          </p:cNvPr>
          <p:cNvSpPr txBox="1"/>
          <p:nvPr/>
        </p:nvSpPr>
        <p:spPr>
          <a:xfrm>
            <a:off x="717340" y="938844"/>
            <a:ext cx="7662674"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CC970152-DA5A-4725-A074-1BC93E18242D}"/>
              </a:ext>
            </a:extLst>
          </p:cNvPr>
          <p:cNvPicPr>
            <a:picLocks noChangeAspect="1"/>
          </p:cNvPicPr>
          <p:nvPr/>
        </p:nvPicPr>
        <p:blipFill>
          <a:blip r:embed="rId4"/>
          <a:stretch>
            <a:fillRect/>
          </a:stretch>
        </p:blipFill>
        <p:spPr>
          <a:xfrm>
            <a:off x="4644009" y="2068252"/>
            <a:ext cx="4499992" cy="3562004"/>
          </a:xfrm>
          <a:prstGeom prst="rect">
            <a:avLst/>
          </a:prstGeom>
        </p:spPr>
      </p:pic>
      <p:sp>
        <p:nvSpPr>
          <p:cNvPr id="8" name="Rectangle 7">
            <a:extLst>
              <a:ext uri="{FF2B5EF4-FFF2-40B4-BE49-F238E27FC236}">
                <a16:creationId xmlns:a16="http://schemas.microsoft.com/office/drawing/2014/main" id="{92E0BA7B-CACF-4556-A447-883AFB34E04F}"/>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49261" y="1606191"/>
            <a:ext cx="7560840" cy="4752528"/>
          </a:xfrm>
        </p:spPr>
        <p:txBody>
          <a:bodyPr>
            <a:normAutofit/>
          </a:bodyPr>
          <a:lstStyle/>
          <a:p>
            <a:pPr marL="1371600" indent="-1371600" algn="l"/>
            <a:r>
              <a:rPr lang="en-US" sz="2800" b="1" dirty="0">
                <a:solidFill>
                  <a:schemeClr val="bg1"/>
                </a:solidFill>
              </a:rPr>
              <a:t>Contribution to Maintenance Fund</a:t>
            </a:r>
          </a:p>
          <a:p>
            <a:pPr marL="1371600" indent="-1371600" algn="l"/>
            <a:r>
              <a:rPr lang="en-US" sz="2800" b="1" dirty="0">
                <a:solidFill>
                  <a:srgbClr val="66FF33"/>
                </a:solidFill>
              </a:rPr>
              <a:t>Two forms of Contributions:</a:t>
            </a:r>
          </a:p>
          <a:p>
            <a:pPr marL="514350" indent="-514350" algn="l"/>
            <a:endParaRPr lang="en-US" sz="2800" b="1" dirty="0">
              <a:solidFill>
                <a:srgbClr val="FFC000"/>
              </a:solidFill>
            </a:endParaRPr>
          </a:p>
          <a:p>
            <a:pPr marL="514350" indent="-514350" algn="l">
              <a:buAutoNum type="alphaLcParenR"/>
            </a:pPr>
            <a:r>
              <a:rPr lang="en-US" sz="2800" b="1" dirty="0">
                <a:solidFill>
                  <a:schemeClr val="tx1"/>
                </a:solidFill>
              </a:rPr>
              <a:t>Management Fund</a:t>
            </a:r>
          </a:p>
          <a:p>
            <a:pPr marL="514350" indent="-514350" algn="l">
              <a:buAutoNum type="alphaLcParenR"/>
            </a:pPr>
            <a:r>
              <a:rPr lang="en-US" sz="2800" b="1" dirty="0">
                <a:solidFill>
                  <a:schemeClr val="tx1"/>
                </a:solidFill>
              </a:rPr>
              <a:t>Sinking Fund</a:t>
            </a:r>
          </a:p>
          <a:p>
            <a:pPr marL="514350" indent="-514350" algn="l"/>
            <a:endParaRPr lang="en-US" dirty="0">
              <a:solidFill>
                <a:srgbClr val="FFC000"/>
              </a:solidFill>
            </a:endParaRPr>
          </a:p>
          <a:p>
            <a:pPr marL="514350" indent="-514350" algn="l"/>
            <a:r>
              <a:rPr lang="en-US" dirty="0">
                <a:solidFill>
                  <a:srgbClr val="FFC000"/>
                </a:solidFill>
              </a:rPr>
              <a:t>		.</a:t>
            </a:r>
          </a:p>
        </p:txBody>
      </p:sp>
      <p:sp>
        <p:nvSpPr>
          <p:cNvPr id="69639" name="Rectangle 7">
            <a:hlinkClick r:id="rId3"/>
          </p:cNvPr>
          <p:cNvSpPr>
            <a:spLocks noChangeArrowheads="1"/>
          </p:cNvSpPr>
          <p:nvPr/>
        </p:nvSpPr>
        <p:spPr bwMode="auto">
          <a:xfrm>
            <a:off x="80963" y="0"/>
            <a:ext cx="481012"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69646" name="Rectangle 14">
            <a:hlinkClick r:id="rId3"/>
          </p:cNvPr>
          <p:cNvSpPr>
            <a:spLocks noChangeArrowheads="1"/>
          </p:cNvSpPr>
          <p:nvPr/>
        </p:nvSpPr>
        <p:spPr bwMode="auto">
          <a:xfrm>
            <a:off x="80963" y="0"/>
            <a:ext cx="481012"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pic>
        <p:nvPicPr>
          <p:cNvPr id="7" name="Picture 30"/>
          <p:cNvPicPr>
            <a:picLocks noChangeAspect="1" noChangeArrowheads="1"/>
          </p:cNvPicPr>
          <p:nvPr/>
        </p:nvPicPr>
        <p:blipFill>
          <a:blip r:embed="rId4" cstate="print"/>
          <a:srcRect/>
          <a:stretch>
            <a:fillRect/>
          </a:stretch>
        </p:blipFill>
        <p:spPr bwMode="auto">
          <a:xfrm>
            <a:off x="8028384" y="6093296"/>
            <a:ext cx="703263" cy="438150"/>
          </a:xfrm>
          <a:prstGeom prst="rect">
            <a:avLst/>
          </a:prstGeom>
          <a:noFill/>
          <a:ln w="9525">
            <a:noFill/>
            <a:miter lim="800000"/>
            <a:headEnd/>
            <a:tailEnd/>
          </a:ln>
        </p:spPr>
      </p:pic>
      <p:sp>
        <p:nvSpPr>
          <p:cNvPr id="11" name="Title 1">
            <a:extLst>
              <a:ext uri="{FF2B5EF4-FFF2-40B4-BE49-F238E27FC236}">
                <a16:creationId xmlns:a16="http://schemas.microsoft.com/office/drawing/2014/main" id="{7D6FAAD1-98FC-4CAD-8D22-52C6BDD6DF1B}"/>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9" name="TextBox 8">
            <a:extLst>
              <a:ext uri="{FF2B5EF4-FFF2-40B4-BE49-F238E27FC236}">
                <a16:creationId xmlns:a16="http://schemas.microsoft.com/office/drawing/2014/main" id="{13532C51-329A-4275-ADF5-1F404EC522E9}"/>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543A6FE7-802C-4A21-880A-F4A9DCCCE018}"/>
              </a:ext>
            </a:extLst>
          </p:cNvPr>
          <p:cNvPicPr>
            <a:picLocks noChangeAspect="1"/>
          </p:cNvPicPr>
          <p:nvPr/>
        </p:nvPicPr>
        <p:blipFill>
          <a:blip r:embed="rId5"/>
          <a:stretch>
            <a:fillRect/>
          </a:stretch>
        </p:blipFill>
        <p:spPr>
          <a:xfrm>
            <a:off x="5004049" y="2068252"/>
            <a:ext cx="4139952" cy="3852317"/>
          </a:xfrm>
          <a:prstGeom prst="rect">
            <a:avLst/>
          </a:prstGeom>
        </p:spPr>
      </p:pic>
      <p:sp>
        <p:nvSpPr>
          <p:cNvPr id="10" name="Rectangle 9">
            <a:extLst>
              <a:ext uri="{FF2B5EF4-FFF2-40B4-BE49-F238E27FC236}">
                <a16:creationId xmlns:a16="http://schemas.microsoft.com/office/drawing/2014/main" id="{6CFC6625-58D2-43BA-BB26-2DDC26ECAA97}"/>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340768"/>
            <a:ext cx="7560840" cy="4752528"/>
          </a:xfrm>
        </p:spPr>
        <p:txBody>
          <a:bodyPr>
            <a:noAutofit/>
          </a:bodyPr>
          <a:lstStyle/>
          <a:p>
            <a:pPr algn="l"/>
            <a:r>
              <a:rPr lang="en-US" sz="2800" b="1" dirty="0">
                <a:solidFill>
                  <a:schemeClr val="bg1"/>
                </a:solidFill>
              </a:rPr>
              <a:t>Contribution to Maintenance Fund</a:t>
            </a:r>
          </a:p>
          <a:p>
            <a:pPr marL="514350" indent="-514350" algn="l"/>
            <a:r>
              <a:rPr lang="en-US" sz="2800" b="1" dirty="0">
                <a:solidFill>
                  <a:schemeClr val="tx1"/>
                </a:solidFill>
              </a:rPr>
              <a:t>Maintenance Fund:</a:t>
            </a:r>
          </a:p>
          <a:p>
            <a:pPr marL="514350" indent="-514350" algn="l"/>
            <a:endParaRPr lang="en-US" sz="2800" b="1" dirty="0">
              <a:solidFill>
                <a:schemeClr val="tx1"/>
              </a:solidFill>
            </a:endParaRPr>
          </a:p>
          <a:p>
            <a:pPr marL="514350" indent="-514350" algn="l"/>
            <a:r>
              <a:rPr lang="en-US" sz="2400" b="1" dirty="0" err="1">
                <a:solidFill>
                  <a:srgbClr val="FFC000"/>
                </a:solidFill>
              </a:rPr>
              <a:t>i</a:t>
            </a:r>
            <a:r>
              <a:rPr lang="en-US" sz="2400" b="1" dirty="0">
                <a:solidFill>
                  <a:srgbClr val="FFC000"/>
                </a:solidFill>
              </a:rPr>
              <a:t>)    Cost of looking after</a:t>
            </a:r>
          </a:p>
          <a:p>
            <a:pPr marL="514350" indent="-514350" algn="l"/>
            <a:r>
              <a:rPr lang="en-US" sz="2400" b="1" dirty="0">
                <a:solidFill>
                  <a:srgbClr val="FFC000"/>
                </a:solidFill>
              </a:rPr>
              <a:t>      the strata development</a:t>
            </a:r>
          </a:p>
          <a:p>
            <a:pPr marL="514350" indent="-514350" algn="l"/>
            <a:r>
              <a:rPr lang="en-US" sz="2400" b="1" dirty="0">
                <a:solidFill>
                  <a:srgbClr val="FFC000"/>
                </a:solidFill>
              </a:rPr>
              <a:t>ii)   Payment of insurance</a:t>
            </a:r>
          </a:p>
          <a:p>
            <a:pPr marL="514350" indent="-514350" algn="l"/>
            <a:r>
              <a:rPr lang="en-US" sz="2400" b="1" dirty="0">
                <a:solidFill>
                  <a:srgbClr val="FFC000"/>
                </a:solidFill>
              </a:rPr>
              <a:t>      premium</a:t>
            </a:r>
          </a:p>
          <a:p>
            <a:pPr marL="514350" indent="-514350" algn="l"/>
            <a:r>
              <a:rPr lang="en-US" sz="2400" b="1" dirty="0">
                <a:solidFill>
                  <a:srgbClr val="FFC000"/>
                </a:solidFill>
              </a:rPr>
              <a:t>iii) Expenses not covered</a:t>
            </a:r>
          </a:p>
          <a:p>
            <a:pPr marL="514350" indent="-514350" algn="l"/>
            <a:r>
              <a:rPr lang="en-US" sz="2400" b="1" dirty="0">
                <a:solidFill>
                  <a:srgbClr val="FFC000"/>
                </a:solidFill>
              </a:rPr>
              <a:t>      by Sinking Fund</a:t>
            </a:r>
          </a:p>
          <a:p>
            <a:pPr marL="514350" indent="-514350" algn="l"/>
            <a:endParaRPr lang="en-US" dirty="0">
              <a:solidFill>
                <a:srgbClr val="FFC000"/>
              </a:solidFill>
            </a:endParaRPr>
          </a:p>
          <a:p>
            <a:pPr marL="514350" indent="-514350" algn="l"/>
            <a:endParaRPr lang="en-US" dirty="0">
              <a:solidFill>
                <a:srgbClr val="FFC000"/>
              </a:solidFill>
            </a:endParaRPr>
          </a:p>
          <a:p>
            <a:pPr marL="514350" indent="-514350" algn="l"/>
            <a:r>
              <a:rPr lang="en-US" dirty="0">
                <a:solidFill>
                  <a:srgbClr val="FFC000"/>
                </a:solidFill>
              </a:rPr>
              <a:t>		.</a:t>
            </a:r>
          </a:p>
        </p:txBody>
      </p:sp>
      <p:pic>
        <p:nvPicPr>
          <p:cNvPr id="5" name="Picture 30"/>
          <p:cNvPicPr>
            <a:picLocks noChangeAspect="1" noChangeArrowheads="1"/>
          </p:cNvPicPr>
          <p:nvPr/>
        </p:nvPicPr>
        <p:blipFill>
          <a:blip r:embed="rId3" cstate="print"/>
          <a:srcRect/>
          <a:stretch>
            <a:fillRect/>
          </a:stretch>
        </p:blipFill>
        <p:spPr bwMode="auto">
          <a:xfrm>
            <a:off x="8028384" y="5949280"/>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655BE0EB-08C0-4F11-A5AF-4F99C629C8F8}"/>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78BA631F-D2EF-49A8-9233-6F2F9E8DAB31}"/>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92FBA94B-837C-4193-9DE9-ECFC9EEABE1F}"/>
              </a:ext>
            </a:extLst>
          </p:cNvPr>
          <p:cNvPicPr>
            <a:picLocks noChangeAspect="1"/>
          </p:cNvPicPr>
          <p:nvPr/>
        </p:nvPicPr>
        <p:blipFill>
          <a:blip r:embed="rId4"/>
          <a:stretch>
            <a:fillRect/>
          </a:stretch>
        </p:blipFill>
        <p:spPr>
          <a:xfrm>
            <a:off x="4283968" y="2068252"/>
            <a:ext cx="4860032" cy="3881028"/>
          </a:xfrm>
          <a:prstGeom prst="rect">
            <a:avLst/>
          </a:prstGeom>
        </p:spPr>
      </p:pic>
      <p:sp>
        <p:nvSpPr>
          <p:cNvPr id="8" name="Rectangle 7">
            <a:extLst>
              <a:ext uri="{FF2B5EF4-FFF2-40B4-BE49-F238E27FC236}">
                <a16:creationId xmlns:a16="http://schemas.microsoft.com/office/drawing/2014/main" id="{355A1D60-E0CD-4330-84DC-73AFC5EAD4B6}"/>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8" name="Subtitle 2">
            <a:extLst>
              <a:ext uri="{FF2B5EF4-FFF2-40B4-BE49-F238E27FC236}">
                <a16:creationId xmlns:a16="http://schemas.microsoft.com/office/drawing/2014/main" id="{261C6BDB-9D90-4E91-9EE6-2B3A1C74CBB9}"/>
              </a:ext>
            </a:extLst>
          </p:cNvPr>
          <p:cNvSpPr>
            <a:spLocks noGrp="1"/>
          </p:cNvSpPr>
          <p:nvPr>
            <p:ph type="subTitle" idx="1"/>
          </p:nvPr>
        </p:nvSpPr>
        <p:spPr>
          <a:xfrm>
            <a:off x="683568" y="1196752"/>
            <a:ext cx="7560840" cy="4608512"/>
          </a:xfrm>
        </p:spPr>
        <p:txBody>
          <a:bodyPr>
            <a:normAutofit fontScale="85000" lnSpcReduction="20000"/>
          </a:bodyPr>
          <a:lstStyle/>
          <a:p>
            <a:pPr algn="l"/>
            <a:r>
              <a:rPr lang="en-SG" sz="3000" b="1" dirty="0">
                <a:solidFill>
                  <a:srgbClr val="FFFF00"/>
                </a:solidFill>
              </a:rPr>
              <a:t>Strata Title can be implemented for </a:t>
            </a:r>
            <a:r>
              <a:rPr lang="en-SG" sz="3000" b="1" dirty="0">
                <a:solidFill>
                  <a:srgbClr val="66FF33"/>
                </a:solidFill>
              </a:rPr>
              <a:t>both high rise and landed</a:t>
            </a:r>
          </a:p>
          <a:p>
            <a:pPr algn="l"/>
            <a:endParaRPr lang="en-SG" sz="3000" b="1" dirty="0">
              <a:solidFill>
                <a:srgbClr val="66FF33"/>
              </a:solidFill>
            </a:endParaRPr>
          </a:p>
          <a:p>
            <a:pPr marL="514350" indent="-514350" algn="l">
              <a:buAutoNum type="alphaLcParenR"/>
            </a:pPr>
            <a:r>
              <a:rPr lang="en-SG" sz="3000" b="1" dirty="0">
                <a:solidFill>
                  <a:srgbClr val="FFFF00"/>
                </a:solidFill>
              </a:rPr>
              <a:t>Public Housing Projects</a:t>
            </a:r>
          </a:p>
          <a:p>
            <a:pPr marL="514350" indent="-514350" algn="l">
              <a:buAutoNum type="alphaLcParenR"/>
            </a:pPr>
            <a:r>
              <a:rPr lang="en-SG" sz="3000" b="1" dirty="0">
                <a:solidFill>
                  <a:srgbClr val="FFFF00"/>
                </a:solidFill>
              </a:rPr>
              <a:t>Private Developments </a:t>
            </a:r>
          </a:p>
          <a:p>
            <a:pPr marL="514350" indent="-514350" algn="l">
              <a:buAutoNum type="alphaLcParenR"/>
            </a:pPr>
            <a:r>
              <a:rPr lang="en-SG" sz="3000" b="1" dirty="0">
                <a:solidFill>
                  <a:srgbClr val="FFFF00"/>
                </a:solidFill>
              </a:rPr>
              <a:t>Mixed Developments</a:t>
            </a:r>
          </a:p>
          <a:p>
            <a:pPr marL="514350" indent="-514350" algn="l">
              <a:buAutoNum type="alphaLcParenR"/>
            </a:pPr>
            <a:endParaRPr lang="en-SG" sz="3000" b="1" dirty="0">
              <a:solidFill>
                <a:srgbClr val="FFFF00"/>
              </a:solidFill>
            </a:endParaRPr>
          </a:p>
          <a:p>
            <a:pPr algn="l"/>
            <a:endParaRPr lang="en-SG" sz="3000" b="1" dirty="0">
              <a:solidFill>
                <a:srgbClr val="66FF33"/>
              </a:solidFill>
            </a:endParaRPr>
          </a:p>
          <a:p>
            <a:pPr algn="l"/>
            <a:r>
              <a:rPr lang="en-US" sz="3000" b="1" dirty="0">
                <a:solidFill>
                  <a:schemeClr val="bg1"/>
                </a:solidFill>
              </a:rPr>
              <a:t>The communities in these developments own, enjoy and are responsible for the upkeep  the common facilities, such as car parks, lifts, sports and recreational facilities in their estates</a:t>
            </a:r>
          </a:p>
          <a:p>
            <a:pPr algn="l"/>
            <a:endParaRPr lang="en-SG" dirty="0">
              <a:solidFill>
                <a:srgbClr val="FFFF00"/>
              </a:solidFill>
            </a:endParaRPr>
          </a:p>
        </p:txBody>
      </p:sp>
    </p:spTree>
    <p:extLst>
      <p:ext uri="{BB962C8B-B14F-4D97-AF65-F5344CB8AC3E}">
        <p14:creationId xmlns:p14="http://schemas.microsoft.com/office/powerpoint/2010/main" val="3874712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340768"/>
            <a:ext cx="7560840" cy="4752528"/>
          </a:xfrm>
        </p:spPr>
        <p:txBody>
          <a:bodyPr>
            <a:normAutofit fontScale="25000" lnSpcReduction="20000"/>
          </a:bodyPr>
          <a:lstStyle/>
          <a:p>
            <a:pPr marL="514350" indent="-514350" algn="l"/>
            <a:r>
              <a:rPr lang="en-US" sz="11200" b="1" dirty="0">
                <a:solidFill>
                  <a:schemeClr val="bg1"/>
                </a:solidFill>
              </a:rPr>
              <a:t>Contribution to Maintenance Fund</a:t>
            </a:r>
          </a:p>
          <a:p>
            <a:pPr marL="514350" indent="-514350" algn="l"/>
            <a:r>
              <a:rPr lang="en-US" sz="11200" b="1" dirty="0">
                <a:solidFill>
                  <a:schemeClr val="tx1"/>
                </a:solidFill>
              </a:rPr>
              <a:t>Sinking Fund</a:t>
            </a:r>
          </a:p>
          <a:p>
            <a:pPr marL="514350" indent="-514350" algn="l"/>
            <a:r>
              <a:rPr lang="en-US" sz="9600" b="1" dirty="0" err="1">
                <a:solidFill>
                  <a:srgbClr val="FFC000"/>
                </a:solidFill>
              </a:rPr>
              <a:t>i</a:t>
            </a:r>
            <a:r>
              <a:rPr lang="en-US" sz="9600" b="1" dirty="0">
                <a:solidFill>
                  <a:srgbClr val="FFC000"/>
                </a:solidFill>
              </a:rPr>
              <a:t>) 	Painting of property</a:t>
            </a:r>
          </a:p>
          <a:p>
            <a:pPr marL="514350" indent="-514350" algn="l"/>
            <a:r>
              <a:rPr lang="en-US" sz="9600" b="1" dirty="0">
                <a:solidFill>
                  <a:srgbClr val="FFC000"/>
                </a:solidFill>
              </a:rPr>
              <a:t>ii)	Acquiring of movable</a:t>
            </a:r>
          </a:p>
          <a:p>
            <a:pPr marL="514350" indent="-514350" algn="l"/>
            <a:r>
              <a:rPr lang="en-US" sz="9600" b="1" dirty="0">
                <a:solidFill>
                  <a:srgbClr val="FFC000"/>
                </a:solidFill>
              </a:rPr>
              <a:t>	property</a:t>
            </a:r>
          </a:p>
          <a:p>
            <a:pPr marL="514350" indent="-514350" algn="l"/>
            <a:r>
              <a:rPr lang="en-US" sz="9600" b="1" dirty="0">
                <a:solidFill>
                  <a:srgbClr val="FFC000"/>
                </a:solidFill>
              </a:rPr>
              <a:t>iii)   Replacing any fixtures in</a:t>
            </a:r>
          </a:p>
          <a:p>
            <a:pPr marL="514350" indent="-514350" algn="l"/>
            <a:r>
              <a:rPr lang="en-US" sz="9600" b="1" dirty="0">
                <a:solidFill>
                  <a:srgbClr val="FFC000"/>
                </a:solidFill>
              </a:rPr>
              <a:t>	common property</a:t>
            </a:r>
          </a:p>
          <a:p>
            <a:pPr marL="514350" indent="-514350" algn="l"/>
            <a:r>
              <a:rPr lang="en-US" sz="9600" b="1" dirty="0">
                <a:solidFill>
                  <a:srgbClr val="FFC000"/>
                </a:solidFill>
              </a:rPr>
              <a:t>iv)   Replacing or making good </a:t>
            </a:r>
          </a:p>
          <a:p>
            <a:pPr marL="514350" indent="-514350" algn="l"/>
            <a:r>
              <a:rPr lang="en-US" sz="9600" b="1" dirty="0">
                <a:solidFill>
                  <a:srgbClr val="FFC000"/>
                </a:solidFill>
              </a:rPr>
              <a:t>	of common property</a:t>
            </a:r>
          </a:p>
          <a:p>
            <a:pPr marL="514350" indent="-514350" algn="l"/>
            <a:r>
              <a:rPr lang="en-US" sz="9600" b="1" dirty="0">
                <a:solidFill>
                  <a:srgbClr val="FFC000"/>
                </a:solidFill>
              </a:rPr>
              <a:t> v)   Any debts that are not</a:t>
            </a:r>
          </a:p>
          <a:p>
            <a:pPr marL="514350" indent="-514350" algn="l"/>
            <a:r>
              <a:rPr lang="en-US" sz="9600" b="1" dirty="0">
                <a:solidFill>
                  <a:srgbClr val="FFC000"/>
                </a:solidFill>
              </a:rPr>
              <a:t>        covered by management fund</a:t>
            </a:r>
          </a:p>
          <a:p>
            <a:pPr marL="514350" indent="-514350" algn="l"/>
            <a:r>
              <a:rPr lang="en-US" sz="9600" b="1" dirty="0">
                <a:solidFill>
                  <a:srgbClr val="FFC000"/>
                </a:solidFill>
              </a:rPr>
              <a:t>vi)   Other capital expenses</a:t>
            </a:r>
          </a:p>
          <a:p>
            <a:pPr marL="514350" indent="-514350" algn="l"/>
            <a:r>
              <a:rPr lang="en-US" sz="6700" b="1" dirty="0">
                <a:solidFill>
                  <a:srgbClr val="FFC000"/>
                </a:solidFill>
              </a:rPr>
              <a:t>		</a:t>
            </a:r>
          </a:p>
          <a:p>
            <a:pPr marL="514350" indent="-514350" algn="l"/>
            <a:endParaRPr lang="en-US" dirty="0">
              <a:solidFill>
                <a:srgbClr val="FFC000"/>
              </a:solidFill>
            </a:endParaRPr>
          </a:p>
          <a:p>
            <a:pPr marL="514350" indent="-514350" algn="l"/>
            <a:r>
              <a:rPr lang="en-US" dirty="0">
                <a:solidFill>
                  <a:srgbClr val="FFC000"/>
                </a:solidFill>
              </a:rPr>
              <a:t>		.</a:t>
            </a:r>
          </a:p>
        </p:txBody>
      </p:sp>
      <p:pic>
        <p:nvPicPr>
          <p:cNvPr id="5" name="Picture 30"/>
          <p:cNvPicPr>
            <a:picLocks noChangeAspect="1" noChangeArrowheads="1"/>
          </p:cNvPicPr>
          <p:nvPr/>
        </p:nvPicPr>
        <p:blipFill>
          <a:blip r:embed="rId3" cstate="print"/>
          <a:srcRect/>
          <a:stretch>
            <a:fillRect/>
          </a:stretch>
        </p:blipFill>
        <p:spPr bwMode="auto">
          <a:xfrm>
            <a:off x="8028384" y="6237312"/>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917C2749-69CE-402F-8421-BF7F2629C193}"/>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10" name="TextBox 9">
            <a:extLst>
              <a:ext uri="{FF2B5EF4-FFF2-40B4-BE49-F238E27FC236}">
                <a16:creationId xmlns:a16="http://schemas.microsoft.com/office/drawing/2014/main" id="{F6530F40-D1E6-4FA4-B457-34A1E5C2F653}"/>
              </a:ext>
            </a:extLst>
          </p:cNvPr>
          <p:cNvSpPr txBox="1"/>
          <p:nvPr/>
        </p:nvSpPr>
        <p:spPr>
          <a:xfrm>
            <a:off x="679742" y="868145"/>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FC8C6A5F-FED9-47B1-8AD2-831B4BEBAE36}"/>
              </a:ext>
            </a:extLst>
          </p:cNvPr>
          <p:cNvPicPr>
            <a:picLocks noChangeAspect="1"/>
          </p:cNvPicPr>
          <p:nvPr/>
        </p:nvPicPr>
        <p:blipFill>
          <a:blip r:embed="rId4"/>
          <a:stretch>
            <a:fillRect/>
          </a:stretch>
        </p:blipFill>
        <p:spPr>
          <a:xfrm>
            <a:off x="5220072" y="1926854"/>
            <a:ext cx="3923928" cy="4166442"/>
          </a:xfrm>
          <a:prstGeom prst="rect">
            <a:avLst/>
          </a:prstGeom>
        </p:spPr>
      </p:pic>
      <p:sp>
        <p:nvSpPr>
          <p:cNvPr id="7" name="Rectangle 6">
            <a:extLst>
              <a:ext uri="{FF2B5EF4-FFF2-40B4-BE49-F238E27FC236}">
                <a16:creationId xmlns:a16="http://schemas.microsoft.com/office/drawing/2014/main" id="{E553041A-4506-4EED-932B-D23B6205FD0B}"/>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50856" y="1534073"/>
            <a:ext cx="7560840" cy="4752528"/>
          </a:xfrm>
        </p:spPr>
        <p:txBody>
          <a:bodyPr>
            <a:normAutofit/>
          </a:bodyPr>
          <a:lstStyle/>
          <a:p>
            <a:pPr algn="l"/>
            <a:r>
              <a:rPr lang="en-US" sz="2800" b="1" dirty="0">
                <a:solidFill>
                  <a:schemeClr val="bg1"/>
                </a:solidFill>
              </a:rPr>
              <a:t>Resolving Disputes</a:t>
            </a:r>
          </a:p>
          <a:p>
            <a:pPr marL="514350" indent="-514350" algn="l"/>
            <a:r>
              <a:rPr lang="en-US" sz="2800" b="1" dirty="0">
                <a:solidFill>
                  <a:srgbClr val="002060"/>
                </a:solidFill>
              </a:rPr>
              <a:t>3 Types of Disputes:</a:t>
            </a:r>
          </a:p>
          <a:p>
            <a:pPr marL="514350" indent="-514350" algn="l"/>
            <a:endParaRPr lang="en-US" sz="2800" b="1" dirty="0">
              <a:solidFill>
                <a:srgbClr val="FFC000"/>
              </a:solidFill>
            </a:endParaRPr>
          </a:p>
          <a:p>
            <a:pPr marL="514350" indent="-514350" algn="l"/>
            <a:r>
              <a:rPr lang="en-US" sz="2800" b="1" dirty="0">
                <a:solidFill>
                  <a:srgbClr val="FFC000"/>
                </a:solidFill>
              </a:rPr>
              <a:t>a) Between Purchasers </a:t>
            </a:r>
          </a:p>
          <a:p>
            <a:pPr marL="514350" indent="-514350" algn="l"/>
            <a:r>
              <a:rPr lang="en-US" sz="2800" b="1" dirty="0">
                <a:solidFill>
                  <a:srgbClr val="FFC000"/>
                </a:solidFill>
              </a:rPr>
              <a:t>     and Developer</a:t>
            </a:r>
          </a:p>
          <a:p>
            <a:pPr marL="514350" indent="-514350" algn="l"/>
            <a:r>
              <a:rPr lang="en-US" sz="2800" b="1" dirty="0">
                <a:solidFill>
                  <a:srgbClr val="FFC000"/>
                </a:solidFill>
              </a:rPr>
              <a:t>b) Between SPs and MC </a:t>
            </a:r>
          </a:p>
          <a:p>
            <a:pPr marL="514350" indent="-514350" algn="l"/>
            <a:r>
              <a:rPr lang="en-US" sz="2800" b="1" dirty="0">
                <a:solidFill>
                  <a:srgbClr val="FFC000"/>
                </a:solidFill>
              </a:rPr>
              <a:t>c)  Among SPs </a:t>
            </a:r>
          </a:p>
        </p:txBody>
      </p:sp>
      <p:pic>
        <p:nvPicPr>
          <p:cNvPr id="5" name="Picture 30"/>
          <p:cNvPicPr>
            <a:picLocks noChangeAspect="1" noChangeArrowheads="1"/>
          </p:cNvPicPr>
          <p:nvPr/>
        </p:nvPicPr>
        <p:blipFill>
          <a:blip r:embed="rId3" cstate="print"/>
          <a:srcRect/>
          <a:stretch>
            <a:fillRect/>
          </a:stretch>
        </p:blipFill>
        <p:spPr bwMode="auto">
          <a:xfrm>
            <a:off x="8028384" y="5949280"/>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564A010A-4F5F-407B-AB73-637AB6F0177E}"/>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6191C21E-8084-43C8-906D-380AC14F13B3}"/>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A4DED92C-8813-4E21-AAFF-FE9E66898B6F}"/>
              </a:ext>
            </a:extLst>
          </p:cNvPr>
          <p:cNvPicPr>
            <a:picLocks noChangeAspect="1"/>
          </p:cNvPicPr>
          <p:nvPr/>
        </p:nvPicPr>
        <p:blipFill>
          <a:blip r:embed="rId4"/>
          <a:stretch>
            <a:fillRect/>
          </a:stretch>
        </p:blipFill>
        <p:spPr>
          <a:xfrm>
            <a:off x="4283968" y="1712717"/>
            <a:ext cx="4825057" cy="3948531"/>
          </a:xfrm>
          <a:prstGeom prst="rect">
            <a:avLst/>
          </a:prstGeom>
        </p:spPr>
      </p:pic>
      <p:sp>
        <p:nvSpPr>
          <p:cNvPr id="8" name="Rectangle 7">
            <a:extLst>
              <a:ext uri="{FF2B5EF4-FFF2-40B4-BE49-F238E27FC236}">
                <a16:creationId xmlns:a16="http://schemas.microsoft.com/office/drawing/2014/main" id="{FF2A7882-3716-41EE-9189-D443C4949EE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64501" y="1573203"/>
            <a:ext cx="7560840" cy="4752528"/>
          </a:xfrm>
        </p:spPr>
        <p:txBody>
          <a:bodyPr>
            <a:normAutofit fontScale="92500" lnSpcReduction="10000"/>
          </a:bodyPr>
          <a:lstStyle/>
          <a:p>
            <a:pPr algn="l"/>
            <a:r>
              <a:rPr lang="en-US" sz="3000" b="1" dirty="0">
                <a:solidFill>
                  <a:schemeClr val="bg1"/>
                </a:solidFill>
              </a:rPr>
              <a:t>Resolving Disputes</a:t>
            </a:r>
          </a:p>
          <a:p>
            <a:pPr marL="514350" indent="-514350" algn="l"/>
            <a:r>
              <a:rPr lang="en-US" sz="2800" b="1" dirty="0">
                <a:solidFill>
                  <a:schemeClr val="tx1"/>
                </a:solidFill>
              </a:rPr>
              <a:t>Ways to resolve disputes are</a:t>
            </a:r>
            <a:r>
              <a:rPr lang="en-US" sz="2400" b="1" dirty="0">
                <a:solidFill>
                  <a:schemeClr val="tx1"/>
                </a:solidFill>
              </a:rPr>
              <a:t>:</a:t>
            </a:r>
          </a:p>
          <a:p>
            <a:pPr marL="514350" indent="-514350" algn="l"/>
            <a:r>
              <a:rPr lang="en-US" sz="2800" b="1" dirty="0">
                <a:solidFill>
                  <a:srgbClr val="FFFF00"/>
                </a:solidFill>
              </a:rPr>
              <a:t>a) Talking to the other Party</a:t>
            </a:r>
          </a:p>
          <a:p>
            <a:pPr marL="514350" indent="-514350" algn="l"/>
            <a:r>
              <a:rPr lang="en-US" sz="2800" b="1" dirty="0">
                <a:solidFill>
                  <a:srgbClr val="FFFF00"/>
                </a:solidFill>
              </a:rPr>
              <a:t>b) Seeking Mediations</a:t>
            </a:r>
          </a:p>
          <a:p>
            <a:pPr marL="514350" indent="-514350" algn="l"/>
            <a:r>
              <a:rPr lang="en-US" sz="2800" b="1" dirty="0">
                <a:solidFill>
                  <a:srgbClr val="FFFF00"/>
                </a:solidFill>
              </a:rPr>
              <a:t>c) Refer disputes to </a:t>
            </a:r>
          </a:p>
          <a:p>
            <a:pPr marL="514350" indent="-514350" algn="l"/>
            <a:r>
              <a:rPr lang="en-US" sz="2800" b="1" dirty="0">
                <a:solidFill>
                  <a:srgbClr val="FFFF00"/>
                </a:solidFill>
              </a:rPr>
              <a:t>    Strata Title Board</a:t>
            </a:r>
          </a:p>
          <a:p>
            <a:pPr marL="514350" indent="-514350" algn="l"/>
            <a:r>
              <a:rPr lang="en-US" sz="2800" b="1" dirty="0">
                <a:solidFill>
                  <a:srgbClr val="FFFF00"/>
                </a:solidFill>
              </a:rPr>
              <a:t>d) Referral to the Court</a:t>
            </a:r>
          </a:p>
          <a:p>
            <a:pPr marL="514350" indent="-514350" algn="l"/>
            <a:r>
              <a:rPr lang="en-US" sz="2800" b="1" dirty="0">
                <a:solidFill>
                  <a:srgbClr val="FFFF00"/>
                </a:solidFill>
              </a:rPr>
              <a:t>	- for disputes outside</a:t>
            </a:r>
          </a:p>
          <a:p>
            <a:pPr marL="514350" indent="-514350" algn="l"/>
            <a:r>
              <a:rPr lang="en-US" sz="2800" b="1" dirty="0">
                <a:solidFill>
                  <a:srgbClr val="FFFF00"/>
                </a:solidFill>
              </a:rPr>
              <a:t>	   the jurisdiction of the</a:t>
            </a:r>
          </a:p>
          <a:p>
            <a:pPr marL="514350" indent="-514350" algn="l"/>
            <a:r>
              <a:rPr lang="en-US" sz="2800" b="1" dirty="0">
                <a:solidFill>
                  <a:srgbClr val="FFFF00"/>
                </a:solidFill>
              </a:rPr>
              <a:t>	   STB</a:t>
            </a:r>
          </a:p>
        </p:txBody>
      </p:sp>
      <p:pic>
        <p:nvPicPr>
          <p:cNvPr id="5" name="Picture 30"/>
          <p:cNvPicPr>
            <a:picLocks noChangeAspect="1" noChangeArrowheads="1"/>
          </p:cNvPicPr>
          <p:nvPr/>
        </p:nvPicPr>
        <p:blipFill>
          <a:blip r:embed="rId3" cstate="print"/>
          <a:srcRect/>
          <a:stretch>
            <a:fillRect/>
          </a:stretch>
        </p:blipFill>
        <p:spPr bwMode="auto">
          <a:xfrm>
            <a:off x="8028384" y="6093296"/>
            <a:ext cx="703263" cy="438150"/>
          </a:xfrm>
          <a:prstGeom prst="rect">
            <a:avLst/>
          </a:prstGeom>
          <a:noFill/>
          <a:ln w="9525">
            <a:noFill/>
            <a:miter lim="800000"/>
            <a:headEnd/>
            <a:tailEnd/>
          </a:ln>
        </p:spPr>
      </p:pic>
      <p:sp>
        <p:nvSpPr>
          <p:cNvPr id="9" name="Title 1">
            <a:extLst>
              <a:ext uri="{FF2B5EF4-FFF2-40B4-BE49-F238E27FC236}">
                <a16:creationId xmlns:a16="http://schemas.microsoft.com/office/drawing/2014/main" id="{FA4B03D9-BAF4-4A36-B402-A52A4C1B0C70}"/>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sp>
        <p:nvSpPr>
          <p:cNvPr id="7" name="TextBox 6">
            <a:extLst>
              <a:ext uri="{FF2B5EF4-FFF2-40B4-BE49-F238E27FC236}">
                <a16:creationId xmlns:a16="http://schemas.microsoft.com/office/drawing/2014/main" id="{13BC007E-0B46-475C-A0AA-006E0C21326E}"/>
              </a:ext>
            </a:extLst>
          </p:cNvPr>
          <p:cNvSpPr txBox="1"/>
          <p:nvPr/>
        </p:nvSpPr>
        <p:spPr>
          <a:xfrm>
            <a:off x="621013" y="938844"/>
            <a:ext cx="7759001" cy="523220"/>
          </a:xfrm>
          <a:prstGeom prst="rect">
            <a:avLst/>
          </a:prstGeom>
          <a:noFill/>
        </p:spPr>
        <p:txBody>
          <a:bodyPr wrap="square" rtlCol="0">
            <a:spAutoFit/>
          </a:bodyPr>
          <a:lstStyle/>
          <a:p>
            <a:r>
              <a:rPr lang="en-US" sz="2800" b="1" dirty="0">
                <a:solidFill>
                  <a:srgbClr val="FF0000"/>
                </a:solidFill>
              </a:rPr>
              <a:t>Purchasers  need to know these :</a:t>
            </a:r>
          </a:p>
        </p:txBody>
      </p:sp>
      <p:pic>
        <p:nvPicPr>
          <p:cNvPr id="2" name="Picture 1">
            <a:extLst>
              <a:ext uri="{FF2B5EF4-FFF2-40B4-BE49-F238E27FC236}">
                <a16:creationId xmlns:a16="http://schemas.microsoft.com/office/drawing/2014/main" id="{4BACCB7E-A167-4257-8EDB-75A07F7FA1F6}"/>
              </a:ext>
            </a:extLst>
          </p:cNvPr>
          <p:cNvPicPr>
            <a:picLocks noChangeAspect="1"/>
          </p:cNvPicPr>
          <p:nvPr/>
        </p:nvPicPr>
        <p:blipFill>
          <a:blip r:embed="rId4"/>
          <a:stretch>
            <a:fillRect/>
          </a:stretch>
        </p:blipFill>
        <p:spPr>
          <a:xfrm>
            <a:off x="4860032" y="1772816"/>
            <a:ext cx="4271352" cy="4209342"/>
          </a:xfrm>
          <a:prstGeom prst="rect">
            <a:avLst/>
          </a:prstGeom>
        </p:spPr>
      </p:pic>
      <p:sp>
        <p:nvSpPr>
          <p:cNvPr id="8" name="Rectangle 7">
            <a:extLst>
              <a:ext uri="{FF2B5EF4-FFF2-40B4-BE49-F238E27FC236}">
                <a16:creationId xmlns:a16="http://schemas.microsoft.com/office/drawing/2014/main" id="{953FF884-AA84-41BF-8A19-DA3FBBD6B666}"/>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1268760"/>
            <a:ext cx="8532440" cy="5184576"/>
          </a:xfrm>
        </p:spPr>
        <p:txBody>
          <a:bodyPr>
            <a:normAutofit/>
          </a:bodyPr>
          <a:lstStyle/>
          <a:p>
            <a:pPr marL="1371600" indent="-1371600" algn="l"/>
            <a:r>
              <a:rPr lang="en-US" sz="12800" b="1" dirty="0">
                <a:solidFill>
                  <a:srgbClr val="FFC000"/>
                </a:solidFill>
              </a:rPr>
              <a:t>	</a:t>
            </a:r>
          </a:p>
          <a:p>
            <a:pPr marL="1371600" indent="-1371600" algn="l"/>
            <a:r>
              <a:rPr lang="en-US" sz="12800" b="1" dirty="0">
                <a:solidFill>
                  <a:srgbClr val="FFC000"/>
                </a:solidFill>
              </a:rPr>
              <a:t>	</a:t>
            </a:r>
          </a:p>
          <a:p>
            <a:pPr marL="1371600" indent="-1371600" algn="l"/>
            <a:endParaRPr lang="en-US" dirty="0">
              <a:solidFill>
                <a:srgbClr val="FFC000"/>
              </a:solidFill>
            </a:endParaRPr>
          </a:p>
        </p:txBody>
      </p:sp>
      <p:pic>
        <p:nvPicPr>
          <p:cNvPr id="128002" name="Picture 2" descr="http://www.desicomments.com/wp-content/uploads/2017/02/Thank-You-Image.png"/>
          <p:cNvPicPr>
            <a:picLocks noChangeAspect="1" noChangeArrowheads="1"/>
          </p:cNvPicPr>
          <p:nvPr/>
        </p:nvPicPr>
        <p:blipFill>
          <a:blip r:embed="rId3" cstate="print"/>
          <a:srcRect/>
          <a:stretch>
            <a:fillRect/>
          </a:stretch>
        </p:blipFill>
        <p:spPr bwMode="auto">
          <a:xfrm>
            <a:off x="2051720" y="4504110"/>
            <a:ext cx="4896544" cy="797098"/>
          </a:xfrm>
          <a:prstGeom prst="rect">
            <a:avLst/>
          </a:prstGeom>
          <a:noFill/>
        </p:spPr>
      </p:pic>
      <p:sp>
        <p:nvSpPr>
          <p:cNvPr id="5" name="TextBox 4"/>
          <p:cNvSpPr txBox="1"/>
          <p:nvPr/>
        </p:nvSpPr>
        <p:spPr>
          <a:xfrm>
            <a:off x="755576" y="5521155"/>
            <a:ext cx="4170437" cy="923330"/>
          </a:xfrm>
          <a:prstGeom prst="rect">
            <a:avLst/>
          </a:prstGeom>
          <a:noFill/>
        </p:spPr>
        <p:txBody>
          <a:bodyPr wrap="none" rtlCol="0">
            <a:spAutoFit/>
          </a:bodyPr>
          <a:lstStyle/>
          <a:p>
            <a:r>
              <a:rPr lang="en-US" b="1" i="1" dirty="0">
                <a:solidFill>
                  <a:srgbClr val="FFFF00"/>
                </a:solidFill>
              </a:rPr>
              <a:t>SEE SENG GUAN</a:t>
            </a:r>
          </a:p>
          <a:p>
            <a:r>
              <a:rPr lang="en-US" b="1" i="1" dirty="0">
                <a:solidFill>
                  <a:srgbClr val="FFFF00"/>
                </a:solidFill>
              </a:rPr>
              <a:t>SENIOR CONSULTANT, LAND SURVEY</a:t>
            </a:r>
          </a:p>
          <a:p>
            <a:r>
              <a:rPr lang="en-US" b="1" i="1" dirty="0">
                <a:solidFill>
                  <a:srgbClr val="FFFF00"/>
                </a:solidFill>
              </a:rPr>
              <a:t>SURBANA JURONG CONSULANTS PTE. LTD</a:t>
            </a:r>
            <a:endParaRPr lang="en-SG" b="1" i="1" dirty="0">
              <a:solidFill>
                <a:srgbClr val="FFFF00"/>
              </a:solidFill>
            </a:endParaRPr>
          </a:p>
        </p:txBody>
      </p:sp>
      <p:pic>
        <p:nvPicPr>
          <p:cNvPr id="6" name="Picture 30"/>
          <p:cNvPicPr>
            <a:picLocks noChangeAspect="1" noChangeArrowheads="1"/>
          </p:cNvPicPr>
          <p:nvPr/>
        </p:nvPicPr>
        <p:blipFill>
          <a:blip r:embed="rId4" cstate="print"/>
          <a:srcRect/>
          <a:stretch>
            <a:fillRect/>
          </a:stretch>
        </p:blipFill>
        <p:spPr bwMode="auto">
          <a:xfrm>
            <a:off x="8028384" y="5733256"/>
            <a:ext cx="703263" cy="438150"/>
          </a:xfrm>
          <a:prstGeom prst="rect">
            <a:avLst/>
          </a:prstGeom>
          <a:noFill/>
          <a:ln w="9525">
            <a:noFill/>
            <a:miter lim="800000"/>
            <a:headEnd/>
            <a:tailEnd/>
          </a:ln>
        </p:spPr>
      </p:pic>
      <p:sp>
        <p:nvSpPr>
          <p:cNvPr id="11" name="Title 1">
            <a:extLst>
              <a:ext uri="{FF2B5EF4-FFF2-40B4-BE49-F238E27FC236}">
                <a16:creationId xmlns:a16="http://schemas.microsoft.com/office/drawing/2014/main" id="{141082F5-907F-4CF8-ABC6-FDA4DD0F81AA}"/>
              </a:ext>
            </a:extLst>
          </p:cNvPr>
          <p:cNvSpPr txBox="1">
            <a:spLocks/>
          </p:cNvSpPr>
          <p:nvPr/>
        </p:nvSpPr>
        <p:spPr>
          <a:xfrm>
            <a:off x="683568" y="332656"/>
            <a:ext cx="7772400" cy="6530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2" name="Picture 1">
            <a:extLst>
              <a:ext uri="{FF2B5EF4-FFF2-40B4-BE49-F238E27FC236}">
                <a16:creationId xmlns:a16="http://schemas.microsoft.com/office/drawing/2014/main" id="{F54BCDC4-4957-4D4B-B5E2-77D7E6ABB48F}"/>
              </a:ext>
            </a:extLst>
          </p:cNvPr>
          <p:cNvPicPr>
            <a:picLocks noChangeAspect="1"/>
          </p:cNvPicPr>
          <p:nvPr/>
        </p:nvPicPr>
        <p:blipFill>
          <a:blip r:embed="rId5"/>
          <a:stretch>
            <a:fillRect/>
          </a:stretch>
        </p:blipFill>
        <p:spPr>
          <a:xfrm>
            <a:off x="755576" y="836713"/>
            <a:ext cx="7700392" cy="33843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TextBox 9">
            <a:extLst>
              <a:ext uri="{FF2B5EF4-FFF2-40B4-BE49-F238E27FC236}">
                <a16:creationId xmlns:a16="http://schemas.microsoft.com/office/drawing/2014/main" id="{87209EC6-9956-4023-9C98-48CEF30BE616}"/>
              </a:ext>
            </a:extLst>
          </p:cNvPr>
          <p:cNvSpPr txBox="1"/>
          <p:nvPr/>
        </p:nvSpPr>
        <p:spPr>
          <a:xfrm>
            <a:off x="553591" y="3546375"/>
            <a:ext cx="1354113" cy="646331"/>
          </a:xfrm>
          <a:prstGeom prst="rect">
            <a:avLst/>
          </a:prstGeom>
          <a:noFill/>
        </p:spPr>
        <p:txBody>
          <a:bodyPr wrap="square" rtlCol="0">
            <a:spAutoFit/>
          </a:bodyPr>
          <a:lstStyle/>
          <a:p>
            <a:r>
              <a:rPr lang="en-SG" b="1" dirty="0">
                <a:solidFill>
                  <a:srgbClr val="FFC000"/>
                </a:solidFill>
              </a:rPr>
              <a:t>Private Apartments</a:t>
            </a:r>
          </a:p>
        </p:txBody>
      </p:sp>
      <p:sp>
        <p:nvSpPr>
          <p:cNvPr id="11" name="TextBox 10">
            <a:extLst>
              <a:ext uri="{FF2B5EF4-FFF2-40B4-BE49-F238E27FC236}">
                <a16:creationId xmlns:a16="http://schemas.microsoft.com/office/drawing/2014/main" id="{339B2617-66A8-445E-A280-6C76605E744F}"/>
              </a:ext>
            </a:extLst>
          </p:cNvPr>
          <p:cNvSpPr txBox="1"/>
          <p:nvPr/>
        </p:nvSpPr>
        <p:spPr>
          <a:xfrm>
            <a:off x="3347864" y="6162042"/>
            <a:ext cx="1800200" cy="375645"/>
          </a:xfrm>
          <a:prstGeom prst="rect">
            <a:avLst/>
          </a:prstGeom>
          <a:noFill/>
        </p:spPr>
        <p:txBody>
          <a:bodyPr wrap="square" rtlCol="0">
            <a:spAutoFit/>
          </a:bodyPr>
          <a:lstStyle/>
          <a:p>
            <a:r>
              <a:rPr lang="en-SG" b="1" dirty="0">
                <a:solidFill>
                  <a:schemeClr val="accent6">
                    <a:lumMod val="75000"/>
                  </a:schemeClr>
                </a:solidFill>
              </a:rPr>
              <a:t>Public Housing</a:t>
            </a:r>
          </a:p>
        </p:txBody>
      </p:sp>
      <p:sp>
        <p:nvSpPr>
          <p:cNvPr id="12" name="TextBox 11">
            <a:extLst>
              <a:ext uri="{FF2B5EF4-FFF2-40B4-BE49-F238E27FC236}">
                <a16:creationId xmlns:a16="http://schemas.microsoft.com/office/drawing/2014/main" id="{FA900358-6498-4DF0-88AA-CC77637FE414}"/>
              </a:ext>
            </a:extLst>
          </p:cNvPr>
          <p:cNvSpPr txBox="1"/>
          <p:nvPr/>
        </p:nvSpPr>
        <p:spPr>
          <a:xfrm>
            <a:off x="6882799" y="3500208"/>
            <a:ext cx="1937674" cy="646331"/>
          </a:xfrm>
          <a:prstGeom prst="rect">
            <a:avLst/>
          </a:prstGeom>
          <a:noFill/>
        </p:spPr>
        <p:txBody>
          <a:bodyPr wrap="square" rtlCol="0">
            <a:spAutoFit/>
          </a:bodyPr>
          <a:lstStyle/>
          <a:p>
            <a:r>
              <a:rPr lang="en-SG" b="1" dirty="0">
                <a:solidFill>
                  <a:srgbClr val="FFC000"/>
                </a:solidFill>
              </a:rPr>
              <a:t>Mixed Development</a:t>
            </a:r>
          </a:p>
        </p:txBody>
      </p:sp>
      <p:pic>
        <p:nvPicPr>
          <p:cNvPr id="3" name="Picture 2">
            <a:extLst>
              <a:ext uri="{FF2B5EF4-FFF2-40B4-BE49-F238E27FC236}">
                <a16:creationId xmlns:a16="http://schemas.microsoft.com/office/drawing/2014/main" id="{18B5A6CA-6649-432E-A397-0EB58DB85FAC}"/>
              </a:ext>
            </a:extLst>
          </p:cNvPr>
          <p:cNvPicPr>
            <a:picLocks noChangeAspect="1"/>
          </p:cNvPicPr>
          <p:nvPr/>
        </p:nvPicPr>
        <p:blipFill>
          <a:blip r:embed="rId3"/>
          <a:stretch>
            <a:fillRect/>
          </a:stretch>
        </p:blipFill>
        <p:spPr>
          <a:xfrm>
            <a:off x="4805510" y="895309"/>
            <a:ext cx="3600401" cy="2506020"/>
          </a:xfrm>
          <a:prstGeom prst="rect">
            <a:avLst/>
          </a:prstGeom>
        </p:spPr>
      </p:pic>
      <p:pic>
        <p:nvPicPr>
          <p:cNvPr id="8" name="Picture 7">
            <a:extLst>
              <a:ext uri="{FF2B5EF4-FFF2-40B4-BE49-F238E27FC236}">
                <a16:creationId xmlns:a16="http://schemas.microsoft.com/office/drawing/2014/main" id="{2599230B-7B6B-4796-9B08-50A1BF9E1490}"/>
              </a:ext>
            </a:extLst>
          </p:cNvPr>
          <p:cNvPicPr>
            <a:picLocks noChangeAspect="1"/>
          </p:cNvPicPr>
          <p:nvPr/>
        </p:nvPicPr>
        <p:blipFill>
          <a:blip r:embed="rId4"/>
          <a:stretch>
            <a:fillRect/>
          </a:stretch>
        </p:blipFill>
        <p:spPr>
          <a:xfrm>
            <a:off x="575255" y="946093"/>
            <a:ext cx="3492689" cy="2482908"/>
          </a:xfrm>
          <a:prstGeom prst="rect">
            <a:avLst/>
          </a:prstGeom>
        </p:spPr>
      </p:pic>
      <p:pic>
        <p:nvPicPr>
          <p:cNvPr id="13" name="Picture 12">
            <a:extLst>
              <a:ext uri="{FF2B5EF4-FFF2-40B4-BE49-F238E27FC236}">
                <a16:creationId xmlns:a16="http://schemas.microsoft.com/office/drawing/2014/main" id="{5A27F43F-0835-444C-8A8C-543E47E95138}"/>
              </a:ext>
            </a:extLst>
          </p:cNvPr>
          <p:cNvPicPr>
            <a:picLocks noChangeAspect="1"/>
          </p:cNvPicPr>
          <p:nvPr/>
        </p:nvPicPr>
        <p:blipFill>
          <a:blip r:embed="rId5"/>
          <a:stretch>
            <a:fillRect/>
          </a:stretch>
        </p:blipFill>
        <p:spPr>
          <a:xfrm>
            <a:off x="1947407" y="3429001"/>
            <a:ext cx="4678342" cy="2705817"/>
          </a:xfrm>
          <a:prstGeom prst="rect">
            <a:avLst/>
          </a:prstGeom>
        </p:spPr>
      </p:pic>
    </p:spTree>
    <p:extLst>
      <p:ext uri="{BB962C8B-B14F-4D97-AF65-F5344CB8AC3E}">
        <p14:creationId xmlns:p14="http://schemas.microsoft.com/office/powerpoint/2010/main" val="1627531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8" name="Subtitle 2">
            <a:extLst>
              <a:ext uri="{FF2B5EF4-FFF2-40B4-BE49-F238E27FC236}">
                <a16:creationId xmlns:a16="http://schemas.microsoft.com/office/drawing/2014/main" id="{261C6BDB-9D90-4E91-9EE6-2B3A1C74CBB9}"/>
              </a:ext>
            </a:extLst>
          </p:cNvPr>
          <p:cNvSpPr>
            <a:spLocks noGrp="1"/>
          </p:cNvSpPr>
          <p:nvPr>
            <p:ph type="subTitle" idx="1"/>
          </p:nvPr>
        </p:nvSpPr>
        <p:spPr>
          <a:xfrm>
            <a:off x="683568" y="1196752"/>
            <a:ext cx="7560840" cy="4608512"/>
          </a:xfrm>
        </p:spPr>
        <p:txBody>
          <a:bodyPr>
            <a:normAutofit fontScale="92500" lnSpcReduction="10000"/>
          </a:bodyPr>
          <a:lstStyle/>
          <a:p>
            <a:pPr algn="l"/>
            <a:r>
              <a:rPr lang="en-US" sz="2800" b="1" dirty="0">
                <a:solidFill>
                  <a:srgbClr val="FFFF00"/>
                </a:solidFill>
              </a:rPr>
              <a:t>Successful Strata Development is dependence on the concerted  efforts and vigilance by both the Government and Subsidiary Proprietors</a:t>
            </a:r>
          </a:p>
          <a:p>
            <a:pPr algn="l"/>
            <a:endParaRPr lang="en-US" sz="2800" b="1" dirty="0">
              <a:solidFill>
                <a:srgbClr val="FFFF00"/>
              </a:solidFill>
            </a:endParaRPr>
          </a:p>
          <a:p>
            <a:pPr algn="l"/>
            <a:r>
              <a:rPr lang="en-US" sz="2600" b="1" dirty="0">
                <a:solidFill>
                  <a:srgbClr val="66FF33"/>
                </a:solidFill>
              </a:rPr>
              <a:t>1.</a:t>
            </a:r>
            <a:r>
              <a:rPr lang="en-US" sz="2600" b="1" dirty="0">
                <a:solidFill>
                  <a:srgbClr val="FFFF00"/>
                </a:solidFill>
              </a:rPr>
              <a:t>	</a:t>
            </a:r>
            <a:r>
              <a:rPr lang="en-US" sz="2600" b="1" dirty="0">
                <a:solidFill>
                  <a:srgbClr val="66FF33"/>
                </a:solidFill>
              </a:rPr>
              <a:t>Government need to  enact various legislations to 	regulate the construction, selling and maintenance 	and management of strata-titled properties</a:t>
            </a:r>
            <a:r>
              <a:rPr lang="en-US" sz="2600" b="1" dirty="0">
                <a:solidFill>
                  <a:srgbClr val="FFFF00"/>
                </a:solidFill>
              </a:rPr>
              <a:t>.</a:t>
            </a:r>
          </a:p>
          <a:p>
            <a:pPr algn="l"/>
            <a:endParaRPr lang="en-US" sz="2600" b="1" dirty="0">
              <a:solidFill>
                <a:srgbClr val="FFFF00"/>
              </a:solidFill>
            </a:endParaRPr>
          </a:p>
          <a:p>
            <a:pPr algn="l"/>
            <a:r>
              <a:rPr lang="en-SG" sz="2600" b="1" dirty="0">
                <a:solidFill>
                  <a:schemeClr val="bg1"/>
                </a:solidFill>
              </a:rPr>
              <a:t>2.   	Purchasers and  occupiers need to know the 	basic information and requirements on living 	in strata-titled properties and the management 	of their estates</a:t>
            </a:r>
            <a:endParaRPr lang="en-SG" sz="2600" b="1" dirty="0">
              <a:solidFill>
                <a:srgbClr val="FFFF00"/>
              </a:solidFill>
            </a:endParaRPr>
          </a:p>
          <a:p>
            <a:pPr algn="l"/>
            <a:endParaRPr lang="en-SG" dirty="0">
              <a:solidFill>
                <a:srgbClr val="FFFF00"/>
              </a:solidFill>
            </a:endParaRPr>
          </a:p>
        </p:txBody>
      </p:sp>
    </p:spTree>
    <p:extLst>
      <p:ext uri="{BB962C8B-B14F-4D97-AF65-F5344CB8AC3E}">
        <p14:creationId xmlns:p14="http://schemas.microsoft.com/office/powerpoint/2010/main" val="3045500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Subtitle 2">
            <a:extLst>
              <a:ext uri="{FF2B5EF4-FFF2-40B4-BE49-F238E27FC236}">
                <a16:creationId xmlns:a16="http://schemas.microsoft.com/office/drawing/2014/main" id="{BC31CACC-78AE-46F8-A109-4EBE63C41D55}"/>
              </a:ext>
            </a:extLst>
          </p:cNvPr>
          <p:cNvSpPr>
            <a:spLocks noGrp="1"/>
          </p:cNvSpPr>
          <p:nvPr>
            <p:ph type="subTitle" idx="1"/>
          </p:nvPr>
        </p:nvSpPr>
        <p:spPr>
          <a:xfrm>
            <a:off x="34712" y="1484294"/>
            <a:ext cx="7920880" cy="4708469"/>
          </a:xfrm>
        </p:spPr>
        <p:txBody>
          <a:bodyPr>
            <a:normAutofit/>
          </a:bodyPr>
          <a:lstStyle/>
          <a:p>
            <a:pPr lvl="1" algn="l"/>
            <a:r>
              <a:rPr lang="en-SG" b="1" dirty="0">
                <a:solidFill>
                  <a:srgbClr val="66FF33"/>
                </a:solidFill>
              </a:rPr>
              <a:t>	</a:t>
            </a:r>
          </a:p>
          <a:p>
            <a:pPr lvl="1" algn="l"/>
            <a:r>
              <a:rPr lang="en-SG" b="1" dirty="0">
                <a:solidFill>
                  <a:srgbClr val="66FF33"/>
                </a:solidFill>
              </a:rPr>
              <a:t>1. </a:t>
            </a:r>
            <a:r>
              <a:rPr lang="en-SG" b="1" dirty="0">
                <a:solidFill>
                  <a:srgbClr val="FFC000"/>
                </a:solidFill>
              </a:rPr>
              <a:t>		</a:t>
            </a:r>
            <a:r>
              <a:rPr lang="en-SG" b="1" dirty="0">
                <a:solidFill>
                  <a:srgbClr val="66FF33"/>
                </a:solidFill>
              </a:rPr>
              <a:t>Laws are required to govern and deal 		with both residential and non-				residential developers.</a:t>
            </a:r>
          </a:p>
          <a:p>
            <a:pPr algn="l"/>
            <a:endParaRPr lang="en-SG" sz="2800" b="1" dirty="0">
              <a:solidFill>
                <a:srgbClr val="FFC000"/>
              </a:solidFill>
            </a:endParaRPr>
          </a:p>
          <a:p>
            <a:pPr algn="l"/>
            <a:r>
              <a:rPr lang="en-SG" sz="2800" b="1" dirty="0">
                <a:solidFill>
                  <a:schemeClr val="bg1"/>
                </a:solidFill>
              </a:rPr>
              <a:t>       2.		The developers of all developments of 	           more 	than four units of housing 	    		accommodation are required to be 			licensed. </a:t>
            </a:r>
          </a:p>
          <a:p>
            <a:pPr algn="l"/>
            <a:endParaRPr lang="en-SG" sz="2800" dirty="0"/>
          </a:p>
          <a:p>
            <a:pPr marL="514350" indent="-514350" algn="l">
              <a:buAutoNum type="arabicPlain" startAt="2"/>
            </a:pPr>
            <a:endParaRPr lang="en-SG" sz="3300" b="1" dirty="0">
              <a:solidFill>
                <a:srgbClr val="FFC000"/>
              </a:solidFill>
            </a:endParaRPr>
          </a:p>
        </p:txBody>
      </p:sp>
      <p:sp>
        <p:nvSpPr>
          <p:cNvPr id="11" name="TextBox 10">
            <a:extLst>
              <a:ext uri="{FF2B5EF4-FFF2-40B4-BE49-F238E27FC236}">
                <a16:creationId xmlns:a16="http://schemas.microsoft.com/office/drawing/2014/main" id="{D76C390D-3C5D-4846-AAFA-88201B396D53}"/>
              </a:ext>
            </a:extLst>
          </p:cNvPr>
          <p:cNvSpPr txBox="1"/>
          <p:nvPr/>
        </p:nvSpPr>
        <p:spPr>
          <a:xfrm>
            <a:off x="621014" y="938844"/>
            <a:ext cx="3895297" cy="584775"/>
          </a:xfrm>
          <a:prstGeom prst="rect">
            <a:avLst/>
          </a:prstGeom>
          <a:noFill/>
        </p:spPr>
        <p:txBody>
          <a:bodyPr wrap="none" rtlCol="0">
            <a:spAutoFit/>
          </a:bodyPr>
          <a:lstStyle/>
          <a:p>
            <a:r>
              <a:rPr lang="en-SG" sz="3200" b="1" dirty="0">
                <a:solidFill>
                  <a:srgbClr val="FF0000"/>
                </a:solidFill>
              </a:rPr>
              <a:t>Control of Developers</a:t>
            </a:r>
          </a:p>
        </p:txBody>
      </p:sp>
    </p:spTree>
    <p:extLst>
      <p:ext uri="{BB962C8B-B14F-4D97-AF65-F5344CB8AC3E}">
        <p14:creationId xmlns:p14="http://schemas.microsoft.com/office/powerpoint/2010/main" val="2201187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Subtitle 2">
            <a:extLst>
              <a:ext uri="{FF2B5EF4-FFF2-40B4-BE49-F238E27FC236}">
                <a16:creationId xmlns:a16="http://schemas.microsoft.com/office/drawing/2014/main" id="{BC31CACC-78AE-46F8-A109-4EBE63C41D55}"/>
              </a:ext>
            </a:extLst>
          </p:cNvPr>
          <p:cNvSpPr>
            <a:spLocks noGrp="1"/>
          </p:cNvSpPr>
          <p:nvPr>
            <p:ph type="subTitle" idx="1"/>
          </p:nvPr>
        </p:nvSpPr>
        <p:spPr>
          <a:xfrm>
            <a:off x="621014" y="1551827"/>
            <a:ext cx="7920880" cy="4464496"/>
          </a:xfrm>
        </p:spPr>
        <p:txBody>
          <a:bodyPr>
            <a:normAutofit/>
          </a:bodyPr>
          <a:lstStyle/>
          <a:p>
            <a:pPr algn="l"/>
            <a:r>
              <a:rPr lang="en-SG" sz="2800" b="1" dirty="0">
                <a:solidFill>
                  <a:srgbClr val="66FF33"/>
                </a:solidFill>
              </a:rPr>
              <a:t>3.	Generally, developers are only allowed to sell 	units in their development upon the grant of 	certain approvals (including building plan and 	subdivision 	approvals</a:t>
            </a:r>
          </a:p>
          <a:p>
            <a:pPr algn="l"/>
            <a:r>
              <a:rPr lang="en-SG" sz="2800" b="1" dirty="0">
                <a:solidFill>
                  <a:schemeClr val="bg1"/>
                </a:solidFill>
              </a:rPr>
              <a:t>4.	The sale must follow terms and conditions in 	prescribed contractual documents that are 	fair to purchaser and progress payments 	under the sale are required to be paid into 	special project accounts that are regulated 	under the rules passed pursuant to the Act.</a:t>
            </a:r>
          </a:p>
        </p:txBody>
      </p:sp>
      <p:sp>
        <p:nvSpPr>
          <p:cNvPr id="11" name="TextBox 10">
            <a:extLst>
              <a:ext uri="{FF2B5EF4-FFF2-40B4-BE49-F238E27FC236}">
                <a16:creationId xmlns:a16="http://schemas.microsoft.com/office/drawing/2014/main" id="{D76C390D-3C5D-4846-AAFA-88201B396D53}"/>
              </a:ext>
            </a:extLst>
          </p:cNvPr>
          <p:cNvSpPr txBox="1"/>
          <p:nvPr/>
        </p:nvSpPr>
        <p:spPr>
          <a:xfrm>
            <a:off x="621014" y="938844"/>
            <a:ext cx="3895297" cy="584775"/>
          </a:xfrm>
          <a:prstGeom prst="rect">
            <a:avLst/>
          </a:prstGeom>
          <a:noFill/>
        </p:spPr>
        <p:txBody>
          <a:bodyPr wrap="none" rtlCol="0">
            <a:spAutoFit/>
          </a:bodyPr>
          <a:lstStyle/>
          <a:p>
            <a:r>
              <a:rPr lang="en-SG" sz="3200" b="1" dirty="0">
                <a:solidFill>
                  <a:srgbClr val="FF0000"/>
                </a:solidFill>
              </a:rPr>
              <a:t>Control of Developers</a:t>
            </a:r>
          </a:p>
        </p:txBody>
      </p:sp>
    </p:spTree>
    <p:extLst>
      <p:ext uri="{BB962C8B-B14F-4D97-AF65-F5344CB8AC3E}">
        <p14:creationId xmlns:p14="http://schemas.microsoft.com/office/powerpoint/2010/main" val="2104273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Subtitle 2">
            <a:extLst>
              <a:ext uri="{FF2B5EF4-FFF2-40B4-BE49-F238E27FC236}">
                <a16:creationId xmlns:a16="http://schemas.microsoft.com/office/drawing/2014/main" id="{BC31CACC-78AE-46F8-A109-4EBE63C41D55}"/>
              </a:ext>
            </a:extLst>
          </p:cNvPr>
          <p:cNvSpPr>
            <a:spLocks noGrp="1"/>
          </p:cNvSpPr>
          <p:nvPr>
            <p:ph type="subTitle" idx="1"/>
          </p:nvPr>
        </p:nvSpPr>
        <p:spPr>
          <a:xfrm>
            <a:off x="621014" y="1551827"/>
            <a:ext cx="7920880" cy="4464496"/>
          </a:xfrm>
        </p:spPr>
        <p:txBody>
          <a:bodyPr>
            <a:normAutofit fontScale="32500" lnSpcReduction="20000"/>
          </a:bodyPr>
          <a:lstStyle/>
          <a:p>
            <a:pPr algn="l"/>
            <a:endParaRPr lang="en-SG" sz="8600" b="1" dirty="0">
              <a:solidFill>
                <a:schemeClr val="bg1"/>
              </a:solidFill>
            </a:endParaRPr>
          </a:p>
          <a:p>
            <a:pPr algn="l"/>
            <a:r>
              <a:rPr lang="en-SG" sz="8600" b="1" dirty="0">
                <a:solidFill>
                  <a:srgbClr val="66FF33"/>
                </a:solidFill>
              </a:rPr>
              <a:t>5.	Provides rules and regulations on dealing with 	necessary disclosures as well as regulating the 	developers’ advertisements</a:t>
            </a:r>
          </a:p>
          <a:p>
            <a:pPr algn="l"/>
            <a:endParaRPr lang="en-SG" sz="8600" b="1" dirty="0">
              <a:solidFill>
                <a:schemeClr val="bg1"/>
              </a:solidFill>
            </a:endParaRPr>
          </a:p>
          <a:p>
            <a:pPr algn="l"/>
            <a:r>
              <a:rPr lang="en-SG" sz="8600" b="1" dirty="0">
                <a:solidFill>
                  <a:schemeClr val="bg1"/>
                </a:solidFill>
              </a:rPr>
              <a:t>6.	Provides standard contractual 	documents 	 	the  developer has to follow when selling to a 	purchaser  and no 	variance is allowed without 	the relevant prior  written approval. </a:t>
            </a:r>
            <a:endParaRPr lang="en-SG" sz="8600" b="1" dirty="0">
              <a:solidFill>
                <a:srgbClr val="66FF33"/>
              </a:solidFill>
            </a:endParaRPr>
          </a:p>
          <a:p>
            <a:pPr algn="l"/>
            <a:endParaRPr lang="en-SG" sz="8600" b="1" dirty="0">
              <a:solidFill>
                <a:srgbClr val="FFC000"/>
              </a:solidFill>
            </a:endParaRPr>
          </a:p>
        </p:txBody>
      </p:sp>
      <p:sp>
        <p:nvSpPr>
          <p:cNvPr id="11" name="TextBox 10">
            <a:extLst>
              <a:ext uri="{FF2B5EF4-FFF2-40B4-BE49-F238E27FC236}">
                <a16:creationId xmlns:a16="http://schemas.microsoft.com/office/drawing/2014/main" id="{D76C390D-3C5D-4846-AAFA-88201B396D53}"/>
              </a:ext>
            </a:extLst>
          </p:cNvPr>
          <p:cNvSpPr txBox="1"/>
          <p:nvPr/>
        </p:nvSpPr>
        <p:spPr>
          <a:xfrm>
            <a:off x="621014" y="938844"/>
            <a:ext cx="3895297" cy="584775"/>
          </a:xfrm>
          <a:prstGeom prst="rect">
            <a:avLst/>
          </a:prstGeom>
          <a:noFill/>
        </p:spPr>
        <p:txBody>
          <a:bodyPr wrap="none" rtlCol="0">
            <a:spAutoFit/>
          </a:bodyPr>
          <a:lstStyle/>
          <a:p>
            <a:r>
              <a:rPr lang="en-SG" sz="3200" b="1" dirty="0">
                <a:solidFill>
                  <a:srgbClr val="FF0000"/>
                </a:solidFill>
              </a:rPr>
              <a:t>Control of Developers</a:t>
            </a:r>
          </a:p>
        </p:txBody>
      </p:sp>
    </p:spTree>
    <p:extLst>
      <p:ext uri="{BB962C8B-B14F-4D97-AF65-F5344CB8AC3E}">
        <p14:creationId xmlns:p14="http://schemas.microsoft.com/office/powerpoint/2010/main" val="1081788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7615" y="434788"/>
            <a:ext cx="7772400" cy="504056"/>
          </a:xfrm>
        </p:spPr>
        <p:txBody>
          <a:bodyPr>
            <a:noAutofit/>
          </a:bodyPr>
          <a:lstStyle/>
          <a:p>
            <a:pPr algn="l"/>
            <a:r>
              <a:rPr lang="en-US" sz="3200" b="1" dirty="0">
                <a:solidFill>
                  <a:schemeClr val="bg1"/>
                </a:solidFill>
                <a:latin typeface="Vijaya" panose="020B0604020202020204" pitchFamily="34" charset="0"/>
                <a:cs typeface="Vijaya" panose="020B0604020202020204" pitchFamily="34" charset="0"/>
              </a:rPr>
              <a:t>IMPLEMENTING STRATA  TITLE DEVELOPMENT </a:t>
            </a:r>
            <a:endParaRPr lang="en-SG" sz="3200" b="1" dirty="0">
              <a:solidFill>
                <a:schemeClr val="bg1"/>
              </a:solidFill>
              <a:latin typeface="Vijaya" panose="020B0604020202020204" pitchFamily="34" charset="0"/>
              <a:cs typeface="Vijaya" panose="020B0604020202020204" pitchFamily="34" charset="0"/>
            </a:endParaRPr>
          </a:p>
        </p:txBody>
      </p:sp>
      <p:pic>
        <p:nvPicPr>
          <p:cNvPr id="5" name="Picture 30"/>
          <p:cNvPicPr>
            <a:picLocks noChangeAspect="1" noChangeArrowheads="1"/>
          </p:cNvPicPr>
          <p:nvPr/>
        </p:nvPicPr>
        <p:blipFill>
          <a:blip r:embed="rId2" cstate="print"/>
          <a:srcRect/>
          <a:stretch>
            <a:fillRect/>
          </a:stretch>
        </p:blipFill>
        <p:spPr bwMode="auto">
          <a:xfrm>
            <a:off x="8028384" y="5949280"/>
            <a:ext cx="703263" cy="438150"/>
          </a:xfrm>
          <a:prstGeom prst="rect">
            <a:avLst/>
          </a:prstGeom>
          <a:noFill/>
          <a:ln w="9525">
            <a:noFill/>
            <a:miter lim="800000"/>
            <a:headEnd/>
            <a:tailEnd/>
          </a:ln>
        </p:spPr>
      </p:pic>
      <p:sp>
        <p:nvSpPr>
          <p:cNvPr id="6" name="Rectangle 5">
            <a:extLst>
              <a:ext uri="{FF2B5EF4-FFF2-40B4-BE49-F238E27FC236}">
                <a16:creationId xmlns:a16="http://schemas.microsoft.com/office/drawing/2014/main" id="{0AD4F1AE-8C00-4551-961B-3DD00A8CAF12}"/>
              </a:ext>
            </a:extLst>
          </p:cNvPr>
          <p:cNvSpPr/>
          <p:nvPr/>
        </p:nvSpPr>
        <p:spPr>
          <a:xfrm>
            <a:off x="377787" y="6397872"/>
            <a:ext cx="7056785" cy="307777"/>
          </a:xfrm>
          <a:prstGeom prst="rect">
            <a:avLst/>
          </a:prstGeom>
        </p:spPr>
        <p:txBody>
          <a:bodyPr wrap="square">
            <a:spAutoFit/>
          </a:bodyPr>
          <a:lstStyle/>
          <a:p>
            <a:r>
              <a:rPr lang="en-US" sz="1400" b="1" dirty="0">
                <a:solidFill>
                  <a:srgbClr val="FFC000"/>
                </a:solidFill>
                <a:latin typeface="AR JULIAN" panose="02000000000000000000" pitchFamily="2" charset="0"/>
              </a:rPr>
              <a:t>STRATA TITLE SEMINAR &amp; WORKSHOP, BRUNEI DARUSSALAM, 16 – 18 FEB 2019</a:t>
            </a:r>
            <a:endParaRPr lang="en-SG" sz="1400" b="1" dirty="0">
              <a:solidFill>
                <a:srgbClr val="FFC000"/>
              </a:solidFill>
              <a:latin typeface="AR JULIAN" panose="02000000000000000000" pitchFamily="2" charset="0"/>
            </a:endParaRPr>
          </a:p>
        </p:txBody>
      </p:sp>
      <p:sp>
        <p:nvSpPr>
          <p:cNvPr id="10" name="Subtitle 2">
            <a:extLst>
              <a:ext uri="{FF2B5EF4-FFF2-40B4-BE49-F238E27FC236}">
                <a16:creationId xmlns:a16="http://schemas.microsoft.com/office/drawing/2014/main" id="{BC31CACC-78AE-46F8-A109-4EBE63C41D55}"/>
              </a:ext>
            </a:extLst>
          </p:cNvPr>
          <p:cNvSpPr>
            <a:spLocks noGrp="1"/>
          </p:cNvSpPr>
          <p:nvPr>
            <p:ph type="subTitle" idx="1"/>
          </p:nvPr>
        </p:nvSpPr>
        <p:spPr>
          <a:xfrm>
            <a:off x="621014" y="1551826"/>
            <a:ext cx="7920880" cy="4835603"/>
          </a:xfrm>
        </p:spPr>
        <p:txBody>
          <a:bodyPr>
            <a:normAutofit fontScale="25000" lnSpcReduction="20000"/>
          </a:bodyPr>
          <a:lstStyle/>
          <a:p>
            <a:pPr algn="l"/>
            <a:r>
              <a:rPr lang="en-US" sz="11200" b="1" dirty="0">
                <a:solidFill>
                  <a:srgbClr val="FFFF00"/>
                </a:solidFill>
              </a:rPr>
              <a:t>1. 	Laws are required to facilitates the ownership 	of strata properties and communal living</a:t>
            </a:r>
          </a:p>
          <a:p>
            <a:pPr marL="1371600" indent="-1371600" algn="l">
              <a:buAutoNum type="arabicPeriod"/>
            </a:pPr>
            <a:endParaRPr lang="en-US" sz="8600" b="1" dirty="0">
              <a:solidFill>
                <a:srgbClr val="FFFF00"/>
              </a:solidFill>
            </a:endParaRPr>
          </a:p>
          <a:p>
            <a:pPr algn="l"/>
            <a:r>
              <a:rPr lang="en-US" sz="11200" b="1" dirty="0">
                <a:solidFill>
                  <a:schemeClr val="bg1"/>
                </a:solidFill>
              </a:rPr>
              <a:t>2.	Basically, a development or building may be 	subdivided into strata units as well as 	common areas called common property 	that are used together with other 	Subsidiary Proprietors.</a:t>
            </a:r>
          </a:p>
          <a:p>
            <a:pPr algn="l"/>
            <a:r>
              <a:rPr lang="en-US" sz="8600" b="1" dirty="0">
                <a:solidFill>
                  <a:srgbClr val="FFFF00"/>
                </a:solidFill>
              </a:rPr>
              <a:t>.</a:t>
            </a:r>
          </a:p>
          <a:p>
            <a:pPr algn="l"/>
            <a:r>
              <a:rPr lang="en-US" sz="11200" b="1" dirty="0">
                <a:solidFill>
                  <a:srgbClr val="66FF33"/>
                </a:solidFill>
              </a:rPr>
              <a:t>3.	The strata units are capable of being 	separately owned. Each strata units is issued a 	certificate of title which facilitates and 	simplify future dealings of the property</a:t>
            </a:r>
            <a:r>
              <a:rPr lang="en-US" sz="8800" b="1" dirty="0">
                <a:solidFill>
                  <a:srgbClr val="66FF33"/>
                </a:solidFill>
              </a:rPr>
              <a:t>.</a:t>
            </a:r>
          </a:p>
          <a:p>
            <a:pPr algn="l"/>
            <a:endParaRPr lang="en-SG" sz="8800" b="1" dirty="0">
              <a:solidFill>
                <a:srgbClr val="FFFF00"/>
              </a:solidFill>
            </a:endParaRPr>
          </a:p>
          <a:p>
            <a:pPr algn="l"/>
            <a:endParaRPr lang="en-SG" sz="8600" b="1" dirty="0">
              <a:solidFill>
                <a:schemeClr val="bg1"/>
              </a:solidFill>
            </a:endParaRPr>
          </a:p>
          <a:p>
            <a:pPr algn="l"/>
            <a:r>
              <a:rPr lang="en-SG" sz="8600" b="1" dirty="0">
                <a:solidFill>
                  <a:schemeClr val="bg1"/>
                </a:solidFill>
              </a:rPr>
              <a:t> </a:t>
            </a:r>
            <a:endParaRPr lang="en-SG" sz="8600" b="1" dirty="0">
              <a:solidFill>
                <a:srgbClr val="66FF33"/>
              </a:solidFill>
            </a:endParaRPr>
          </a:p>
          <a:p>
            <a:pPr algn="l"/>
            <a:endParaRPr lang="en-SG" sz="8600" b="1" dirty="0">
              <a:solidFill>
                <a:srgbClr val="FFC000"/>
              </a:solidFill>
            </a:endParaRPr>
          </a:p>
        </p:txBody>
      </p:sp>
      <p:sp>
        <p:nvSpPr>
          <p:cNvPr id="11" name="TextBox 10">
            <a:extLst>
              <a:ext uri="{FF2B5EF4-FFF2-40B4-BE49-F238E27FC236}">
                <a16:creationId xmlns:a16="http://schemas.microsoft.com/office/drawing/2014/main" id="{D76C390D-3C5D-4846-AAFA-88201B396D53}"/>
              </a:ext>
            </a:extLst>
          </p:cNvPr>
          <p:cNvSpPr txBox="1"/>
          <p:nvPr/>
        </p:nvSpPr>
        <p:spPr>
          <a:xfrm>
            <a:off x="621014" y="938844"/>
            <a:ext cx="5447710" cy="584775"/>
          </a:xfrm>
          <a:prstGeom prst="rect">
            <a:avLst/>
          </a:prstGeom>
          <a:noFill/>
        </p:spPr>
        <p:txBody>
          <a:bodyPr wrap="none" rtlCol="0">
            <a:spAutoFit/>
          </a:bodyPr>
          <a:lstStyle/>
          <a:p>
            <a:r>
              <a:rPr lang="en-US" sz="3200" b="1" dirty="0">
                <a:solidFill>
                  <a:srgbClr val="FF0000"/>
                </a:solidFill>
              </a:rPr>
              <a:t>Ownership of Strata Properties</a:t>
            </a:r>
          </a:p>
        </p:txBody>
      </p:sp>
    </p:spTree>
    <p:extLst>
      <p:ext uri="{BB962C8B-B14F-4D97-AF65-F5344CB8AC3E}">
        <p14:creationId xmlns:p14="http://schemas.microsoft.com/office/powerpoint/2010/main" val="29213976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EE87D64491284BB1D5EE0466AD0339" ma:contentTypeVersion="" ma:contentTypeDescription="Create a new document." ma:contentTypeScope="" ma:versionID="3d1da3256eb35f0aae95762c3fc0dc23">
  <xsd:schema xmlns:xsd="http://www.w3.org/2001/XMLSchema" xmlns:xs="http://www.w3.org/2001/XMLSchema" xmlns:p="http://schemas.microsoft.com/office/2006/metadata/properties" targetNamespace="http://schemas.microsoft.com/office/2006/metadata/properties" ma:root="true" ma:fieldsID="b2384c6cc0088fcedbaf6edaf557def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9A4822-5222-4198-BD84-46B6101D357E}"/>
</file>

<file path=customXml/itemProps2.xml><?xml version="1.0" encoding="utf-8"?>
<ds:datastoreItem xmlns:ds="http://schemas.openxmlformats.org/officeDocument/2006/customXml" ds:itemID="{EED34718-86E5-4E49-9409-92FFAECD46A5}"/>
</file>

<file path=customXml/itemProps3.xml><?xml version="1.0" encoding="utf-8"?>
<ds:datastoreItem xmlns:ds="http://schemas.openxmlformats.org/officeDocument/2006/customXml" ds:itemID="{8D10C11B-DA62-4B2D-891D-EA2F43C7040E}"/>
</file>

<file path=docProps/app.xml><?xml version="1.0" encoding="utf-8"?>
<Properties xmlns="http://schemas.openxmlformats.org/officeDocument/2006/extended-properties" xmlns:vt="http://schemas.openxmlformats.org/officeDocument/2006/docPropsVTypes">
  <TotalTime>3913</TotalTime>
  <Words>1403</Words>
  <Application>Microsoft Office PowerPoint</Application>
  <PresentationFormat>On-screen Show (4:3)</PresentationFormat>
  <Paragraphs>373</Paragraphs>
  <Slides>33</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 JULIAN</vt:lpstr>
      <vt:lpstr>Arial</vt:lpstr>
      <vt:lpstr>Calibri</vt:lpstr>
      <vt:lpstr>Vijaya</vt:lpstr>
      <vt:lpstr>Office Theme</vt:lpstr>
      <vt:lpstr>PowerPoint Presentation</vt:lpstr>
      <vt:lpstr>IMPLEMENTING STRATA  TITLE DEVELOPMENT </vt:lpstr>
      <vt:lpstr>IMPLEMENTING STRATA  TITLE DEVELOPMENT </vt:lpstr>
      <vt:lpstr>IMPLEMENTING STRATA  TITLE DEVELOPMENT </vt:lpstr>
      <vt:lpstr>IMPLEMENTING STRATA  TITLE DEVELOPMENT </vt:lpstr>
      <vt:lpstr>IMPLEMENTING STRATA  TITLE DEVELOPMENT </vt:lpstr>
      <vt:lpstr>IMPLEMENTING STRATA  TITLE DEVELOPMENT </vt:lpstr>
      <vt:lpstr>IMPLEMENTING STRATA  TITLE DEVELOPMENT </vt:lpstr>
      <vt:lpstr>IMPLEMENTING STRATA  TITLE DEVELOPMENT </vt:lpstr>
      <vt:lpstr>IMPLEMENTING STRATA  TITLE DEVELOPMENT </vt:lpstr>
      <vt:lpstr>IMPLEMENTING STRATA  TITLE DEVELOPMENT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Surnana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STRATA LIVING</dc:title>
  <dc:creator>800571</dc:creator>
  <cp:lastModifiedBy>Seng Guan SEE</cp:lastModifiedBy>
  <cp:revision>371</cp:revision>
  <dcterms:created xsi:type="dcterms:W3CDTF">2017-05-01T10:48:29Z</dcterms:created>
  <dcterms:modified xsi:type="dcterms:W3CDTF">2019-02-15T13:25:48Z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0x010100CFEE87D64491284BB1D5EE0466AD0339</vt:lpwstr>
  </property>
</Properties>
</file>