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1.xml" ContentType="application/vnd.openxmlformats-officedocument.presentationml.comment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5" r:id="rId2"/>
    <p:sldId id="399" r:id="rId3"/>
    <p:sldId id="400" r:id="rId4"/>
    <p:sldId id="403" r:id="rId5"/>
    <p:sldId id="402" r:id="rId6"/>
    <p:sldId id="404" r:id="rId7"/>
    <p:sldId id="405" r:id="rId8"/>
    <p:sldId id="406" r:id="rId9"/>
    <p:sldId id="407" r:id="rId10"/>
    <p:sldId id="409" r:id="rId11"/>
    <p:sldId id="410" r:id="rId12"/>
    <p:sldId id="412" r:id="rId13"/>
    <p:sldId id="413" r:id="rId14"/>
    <p:sldId id="414" r:id="rId15"/>
    <p:sldId id="415" r:id="rId16"/>
    <p:sldId id="416" r:id="rId17"/>
    <p:sldId id="417" r:id="rId18"/>
    <p:sldId id="418" r:id="rId19"/>
    <p:sldId id="419" r:id="rId20"/>
    <p:sldId id="33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ng Guan SEE" initials="SGS" lastIdx="1" clrIdx="0">
    <p:extLst>
      <p:ext uri="{19B8F6BF-5375-455C-9EA6-DF929625EA0E}">
        <p15:presenceInfo xmlns:p15="http://schemas.microsoft.com/office/powerpoint/2012/main" userId="S-1-5-21-3549547894-3320435644-3669113664-3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5699" autoAdjust="0"/>
  </p:normalViewPr>
  <p:slideViewPr>
    <p:cSldViewPr>
      <p:cViewPr varScale="1">
        <p:scale>
          <a:sx n="102" d="100"/>
          <a:sy n="102" d="100"/>
        </p:scale>
        <p:origin x="234"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4T15:28:49.660" idx="1">
    <p:pos x="4902" y="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C9E7C-FB42-48B4-A739-65256455A1F1}" type="datetimeFigureOut">
              <a:rPr lang="en-SG" smtClean="0"/>
              <a:pPr/>
              <a:t>14/2/2019</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51860-344C-4860-B351-239301268084}" type="slidenum">
              <a:rPr lang="en-SG" smtClean="0"/>
              <a:pPr/>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2</a:t>
            </a:fld>
            <a:endParaRPr lang="en-SG"/>
          </a:p>
        </p:txBody>
      </p:sp>
    </p:spTree>
    <p:extLst>
      <p:ext uri="{BB962C8B-B14F-4D97-AF65-F5344CB8AC3E}">
        <p14:creationId xmlns:p14="http://schemas.microsoft.com/office/powerpoint/2010/main" val="207193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11</a:t>
            </a:fld>
            <a:endParaRPr lang="en-SG"/>
          </a:p>
        </p:txBody>
      </p:sp>
    </p:spTree>
    <p:extLst>
      <p:ext uri="{BB962C8B-B14F-4D97-AF65-F5344CB8AC3E}">
        <p14:creationId xmlns:p14="http://schemas.microsoft.com/office/powerpoint/2010/main" val="253747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12</a:t>
            </a:fld>
            <a:endParaRPr lang="en-SG"/>
          </a:p>
        </p:txBody>
      </p:sp>
    </p:spTree>
    <p:extLst>
      <p:ext uri="{BB962C8B-B14F-4D97-AF65-F5344CB8AC3E}">
        <p14:creationId xmlns:p14="http://schemas.microsoft.com/office/powerpoint/2010/main" val="127354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13</a:t>
            </a:fld>
            <a:endParaRPr lang="en-SG"/>
          </a:p>
        </p:txBody>
      </p:sp>
    </p:spTree>
    <p:extLst>
      <p:ext uri="{BB962C8B-B14F-4D97-AF65-F5344CB8AC3E}">
        <p14:creationId xmlns:p14="http://schemas.microsoft.com/office/powerpoint/2010/main" val="123392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14</a:t>
            </a:fld>
            <a:endParaRPr lang="en-SG"/>
          </a:p>
        </p:txBody>
      </p:sp>
    </p:spTree>
    <p:extLst>
      <p:ext uri="{BB962C8B-B14F-4D97-AF65-F5344CB8AC3E}">
        <p14:creationId xmlns:p14="http://schemas.microsoft.com/office/powerpoint/2010/main" val="80598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15</a:t>
            </a:fld>
            <a:endParaRPr lang="en-SG"/>
          </a:p>
        </p:txBody>
      </p:sp>
    </p:spTree>
    <p:extLst>
      <p:ext uri="{BB962C8B-B14F-4D97-AF65-F5344CB8AC3E}">
        <p14:creationId xmlns:p14="http://schemas.microsoft.com/office/powerpoint/2010/main" val="41181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20</a:t>
            </a:fld>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3</a:t>
            </a:fld>
            <a:endParaRPr lang="en-SG"/>
          </a:p>
        </p:txBody>
      </p:sp>
    </p:spTree>
    <p:extLst>
      <p:ext uri="{BB962C8B-B14F-4D97-AF65-F5344CB8AC3E}">
        <p14:creationId xmlns:p14="http://schemas.microsoft.com/office/powerpoint/2010/main" val="195004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4</a:t>
            </a:fld>
            <a:endParaRPr lang="en-SG"/>
          </a:p>
        </p:txBody>
      </p:sp>
    </p:spTree>
    <p:extLst>
      <p:ext uri="{BB962C8B-B14F-4D97-AF65-F5344CB8AC3E}">
        <p14:creationId xmlns:p14="http://schemas.microsoft.com/office/powerpoint/2010/main" val="18571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5</a:t>
            </a:fld>
            <a:endParaRPr lang="en-SG"/>
          </a:p>
        </p:txBody>
      </p:sp>
    </p:spTree>
    <p:extLst>
      <p:ext uri="{BB962C8B-B14F-4D97-AF65-F5344CB8AC3E}">
        <p14:creationId xmlns:p14="http://schemas.microsoft.com/office/powerpoint/2010/main" val="342026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6</a:t>
            </a:fld>
            <a:endParaRPr lang="en-SG"/>
          </a:p>
        </p:txBody>
      </p:sp>
    </p:spTree>
    <p:extLst>
      <p:ext uri="{BB962C8B-B14F-4D97-AF65-F5344CB8AC3E}">
        <p14:creationId xmlns:p14="http://schemas.microsoft.com/office/powerpoint/2010/main" val="176701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7</a:t>
            </a:fld>
            <a:endParaRPr lang="en-SG"/>
          </a:p>
        </p:txBody>
      </p:sp>
    </p:spTree>
    <p:extLst>
      <p:ext uri="{BB962C8B-B14F-4D97-AF65-F5344CB8AC3E}">
        <p14:creationId xmlns:p14="http://schemas.microsoft.com/office/powerpoint/2010/main" val="423544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8</a:t>
            </a:fld>
            <a:endParaRPr lang="en-SG"/>
          </a:p>
        </p:txBody>
      </p:sp>
    </p:spTree>
    <p:extLst>
      <p:ext uri="{BB962C8B-B14F-4D97-AF65-F5344CB8AC3E}">
        <p14:creationId xmlns:p14="http://schemas.microsoft.com/office/powerpoint/2010/main" val="319276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9</a:t>
            </a:fld>
            <a:endParaRPr lang="en-SG"/>
          </a:p>
        </p:txBody>
      </p:sp>
    </p:spTree>
    <p:extLst>
      <p:ext uri="{BB962C8B-B14F-4D97-AF65-F5344CB8AC3E}">
        <p14:creationId xmlns:p14="http://schemas.microsoft.com/office/powerpoint/2010/main" val="90988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10</a:t>
            </a:fld>
            <a:endParaRPr lang="en-SG"/>
          </a:p>
        </p:txBody>
      </p:sp>
    </p:spTree>
    <p:extLst>
      <p:ext uri="{BB962C8B-B14F-4D97-AF65-F5344CB8AC3E}">
        <p14:creationId xmlns:p14="http://schemas.microsoft.com/office/powerpoint/2010/main" val="188673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AB8528F5-2057-43AF-8E90-6CD70856CAC6}" type="datetimeFigureOut">
              <a:rPr lang="en-SG" smtClean="0"/>
              <a:pPr/>
              <a:t>14/2/2019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AB8528F5-2057-43AF-8E90-6CD70856CAC6}" type="datetimeFigureOut">
              <a:rPr lang="en-SG" smtClean="0"/>
              <a:pPr/>
              <a:t>14/2/2019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AB8528F5-2057-43AF-8E90-6CD70856CAC6}" type="datetimeFigureOut">
              <a:rPr lang="en-SG" smtClean="0"/>
              <a:pPr/>
              <a:t>14/2/2019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528F5-2057-43AF-8E90-6CD70856CAC6}" type="datetimeFigureOut">
              <a:rPr lang="en-SG" smtClean="0"/>
              <a:pPr/>
              <a:t>14/2/2019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528F5-2057-43AF-8E90-6CD70856CAC6}" type="datetimeFigureOut">
              <a:rPr lang="en-SG" smtClean="0"/>
              <a:pPr/>
              <a:t>14/2/2019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528F5-2057-43AF-8E90-6CD70856CAC6}" type="datetimeFigureOut">
              <a:rPr lang="en-SG" smtClean="0"/>
              <a:pPr/>
              <a:t>14/2/2019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528F5-2057-43AF-8E90-6CD70856CAC6}" type="datetimeFigureOut">
              <a:rPr lang="en-SG" smtClean="0"/>
              <a:pPr/>
              <a:t>14/2/2019</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CBDE8-02B3-48FA-82CB-13918EC6455F}"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g/url?sa=i&amp;rct=j&amp;q=&amp;esrc=s&amp;source=images&amp;cd=&amp;ved=0ahUKEwiM3LLt2vnTAhVFNI8KHYEuAvoQjRwIBw&amp;url=https://singapore.grand.hyatt.com/&amp;psig=AFQjCNHbA5YMNxr9caeqB1tXnD5n9dGpvw&amp;ust=1495205247868757"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394DAF-CAC2-4630-9CA7-AD766F73F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28464"/>
            <a:ext cx="6912768" cy="4536504"/>
          </a:xfrm>
          <a:prstGeom prst="rect">
            <a:avLst/>
          </a:prstGeom>
        </p:spPr>
      </p:pic>
      <p:sp>
        <p:nvSpPr>
          <p:cNvPr id="3" name="Rectangle 2">
            <a:extLst>
              <a:ext uri="{FF2B5EF4-FFF2-40B4-BE49-F238E27FC236}">
                <a16:creationId xmlns:a16="http://schemas.microsoft.com/office/drawing/2014/main" id="{1C3D3F0C-D72F-4C51-B482-C6A7643E522C}"/>
              </a:ext>
            </a:extLst>
          </p:cNvPr>
          <p:cNvSpPr/>
          <p:nvPr/>
        </p:nvSpPr>
        <p:spPr>
          <a:xfrm>
            <a:off x="683568" y="5373216"/>
            <a:ext cx="6624736" cy="1200329"/>
          </a:xfrm>
          <a:prstGeom prst="rect">
            <a:avLst/>
          </a:prstGeom>
        </p:spPr>
        <p:txBody>
          <a:bodyPr wrap="square">
            <a:spAutoFit/>
          </a:bodyPr>
          <a:lstStyle/>
          <a:p>
            <a:r>
              <a:rPr lang="en-US" sz="2400" b="1" dirty="0">
                <a:solidFill>
                  <a:srgbClr val="FFC000"/>
                </a:solidFill>
                <a:latin typeface="AR JULIAN" panose="02000000000000000000" pitchFamily="2" charset="0"/>
              </a:rPr>
              <a:t>STRATA TITLE SEMINAR &amp; WORKSHOP</a:t>
            </a:r>
          </a:p>
          <a:p>
            <a:r>
              <a:rPr lang="en-US" sz="2400" b="1" dirty="0">
                <a:solidFill>
                  <a:srgbClr val="FFC000"/>
                </a:solidFill>
                <a:latin typeface="AR JULIAN" panose="02000000000000000000" pitchFamily="2" charset="0"/>
              </a:rPr>
              <a:t>BRUNEI DARUSSALAM</a:t>
            </a:r>
          </a:p>
          <a:p>
            <a:r>
              <a:rPr lang="en-US" sz="2400" b="1" dirty="0">
                <a:solidFill>
                  <a:srgbClr val="FFC000"/>
                </a:solidFill>
                <a:latin typeface="AR JULIAN" panose="02000000000000000000" pitchFamily="2" charset="0"/>
              </a:rPr>
              <a:t>16 – 18 FEBRUARY 2019</a:t>
            </a:r>
            <a:endParaRPr lang="en-SG" sz="2400" b="1" dirty="0">
              <a:solidFill>
                <a:srgbClr val="FFC000"/>
              </a:solidFill>
              <a:latin typeface="AR JULIAN" panose="02000000000000000000" pitchFamily="2" charset="0"/>
            </a:endParaRPr>
          </a:p>
        </p:txBody>
      </p:sp>
      <p:pic>
        <p:nvPicPr>
          <p:cNvPr id="4" name="Picture 30">
            <a:extLst>
              <a:ext uri="{FF2B5EF4-FFF2-40B4-BE49-F238E27FC236}">
                <a16:creationId xmlns:a16="http://schemas.microsoft.com/office/drawing/2014/main" id="{61D9DD3A-47AA-4467-91FE-2A75DC665AEE}"/>
              </a:ext>
            </a:extLst>
          </p:cNvPr>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Tree>
    <p:extLst>
      <p:ext uri="{BB962C8B-B14F-4D97-AF65-F5344CB8AC3E}">
        <p14:creationId xmlns:p14="http://schemas.microsoft.com/office/powerpoint/2010/main" val="55698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2800" b="1" dirty="0">
                <a:solidFill>
                  <a:srgbClr val="FFFF00"/>
                </a:solidFill>
              </a:rPr>
              <a:t>FIELD </a:t>
            </a:r>
            <a:r>
              <a:rPr lang="en-US" sz="11200" b="1" dirty="0">
                <a:solidFill>
                  <a:srgbClr val="FFFF00"/>
                </a:solidFill>
              </a:rPr>
              <a:t>SURVEY</a:t>
            </a:r>
            <a:r>
              <a:rPr lang="en-US" sz="12800" b="1" dirty="0">
                <a:solidFill>
                  <a:srgbClr val="FFFF00"/>
                </a:solidFill>
              </a:rPr>
              <a:t> PROCEDURES</a:t>
            </a:r>
            <a:r>
              <a:rPr lang="en-US" sz="11200" b="1" dirty="0">
                <a:solidFill>
                  <a:srgbClr val="FFFF00"/>
                </a:solidFill>
              </a:rPr>
              <a:t>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4" name="Rectangle 3">
            <a:extLst>
              <a:ext uri="{FF2B5EF4-FFF2-40B4-BE49-F238E27FC236}">
                <a16:creationId xmlns:a16="http://schemas.microsoft.com/office/drawing/2014/main" id="{31AC0175-D964-4B68-8A3F-D8C60AB5B438}"/>
              </a:ext>
            </a:extLst>
          </p:cNvPr>
          <p:cNvSpPr/>
          <p:nvPr/>
        </p:nvSpPr>
        <p:spPr>
          <a:xfrm>
            <a:off x="725339" y="1678756"/>
            <a:ext cx="7272808" cy="5078313"/>
          </a:xfrm>
          <a:prstGeom prst="rect">
            <a:avLst/>
          </a:prstGeom>
        </p:spPr>
        <p:txBody>
          <a:bodyPr wrap="square">
            <a:spAutoFit/>
          </a:bodyPr>
          <a:lstStyle/>
          <a:p>
            <a:pPr marL="342900" indent="-342900">
              <a:buAutoNum type="alphaLcParenBoth"/>
            </a:pPr>
            <a:r>
              <a:rPr lang="en-US" b="1" dirty="0">
                <a:solidFill>
                  <a:schemeClr val="accent6">
                    <a:lumMod val="75000"/>
                  </a:schemeClr>
                </a:solidFill>
                <a:latin typeface="Arial" panose="020B0604020202020204" pitchFamily="34" charset="0"/>
                <a:cs typeface="Arial" panose="020B0604020202020204" pitchFamily="34" charset="0"/>
              </a:rPr>
              <a:t>   Accuracy of linear measurements</a:t>
            </a:r>
          </a:p>
          <a:p>
            <a:pPr marL="342900" indent="-342900">
              <a:buAutoNum type="alphaLcParenBoth"/>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err="1">
                <a:solidFill>
                  <a:srgbClr val="66FF33"/>
                </a:solidFill>
                <a:latin typeface="Arial" panose="020B0604020202020204" pitchFamily="34" charset="0"/>
                <a:cs typeface="Arial" panose="020B0604020202020204" pitchFamily="34" charset="0"/>
              </a:rPr>
              <a:t>i</a:t>
            </a:r>
            <a:r>
              <a:rPr lang="en-US" dirty="0">
                <a:solidFill>
                  <a:srgbClr val="66FF33"/>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Every strata lot shall be surveyed and the linear 		measurements of the survey rounded off to the 		nearest </a:t>
            </a:r>
            <a:r>
              <a:rPr lang="en-US" dirty="0" err="1">
                <a:solidFill>
                  <a:srgbClr val="66FF33"/>
                </a:solidFill>
                <a:latin typeface="Arial" panose="020B0604020202020204" pitchFamily="34" charset="0"/>
                <a:cs typeface="Arial" panose="020B0604020202020204" pitchFamily="34" charset="0"/>
              </a:rPr>
              <a:t>centimetre</a:t>
            </a:r>
            <a:r>
              <a:rPr lang="en-US" dirty="0">
                <a:solidFill>
                  <a:srgbClr val="66FF33"/>
                </a:solidFill>
                <a:latin typeface="Arial" panose="020B0604020202020204" pitchFamily="34" charset="0"/>
                <a:cs typeface="Arial" panose="020B0604020202020204" pitchFamily="34" charset="0"/>
              </a:rPr>
              <a:t>.</a:t>
            </a:r>
          </a:p>
          <a:p>
            <a:endParaRPr lang="en-US" dirty="0">
              <a:solidFill>
                <a:srgbClr val="66FF33"/>
              </a:solidFill>
              <a:latin typeface="Arial" panose="020B0604020202020204" pitchFamily="34" charset="0"/>
              <a:cs typeface="Arial" panose="020B0604020202020204" pitchFamily="34" charset="0"/>
            </a:endParaRPr>
          </a:p>
          <a:p>
            <a:r>
              <a:rPr lang="en-US" dirty="0">
                <a:solidFill>
                  <a:srgbClr val="66FF33"/>
                </a:solidFill>
                <a:latin typeface="Arial" panose="020B0604020202020204" pitchFamily="34" charset="0"/>
                <a:cs typeface="Arial" panose="020B0604020202020204" pitchFamily="34" charset="0"/>
              </a:rPr>
              <a:t>	ii) 	The total &amp; internal length and width of the strata lot 		shall to be measured. The physical height shall be 		measured.</a:t>
            </a:r>
          </a:p>
          <a:p>
            <a:endParaRPr lang="en-US" b="1" dirty="0">
              <a:solidFill>
                <a:schemeClr val="accent6">
                  <a:lumMod val="75000"/>
                </a:schemeClr>
              </a:solidFill>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(b)    Use of reflector-less total station</a:t>
            </a:r>
          </a:p>
          <a:p>
            <a:pPr marL="342900" indent="-342900">
              <a:buAutoNum type="alphaLcParenBoth" startAt="2"/>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The use of reflector-less total station for strata survey is 	allowed. The field data collected shall be submitted on ASCII 	format for submission to Chief Surveyor.</a:t>
            </a:r>
          </a:p>
          <a:p>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23917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6D8BD69B-2AF8-48A6-AC78-A8A0CDE46A00}"/>
              </a:ext>
            </a:extLst>
          </p:cNvPr>
          <p:cNvSpPr/>
          <p:nvPr/>
        </p:nvSpPr>
        <p:spPr>
          <a:xfrm>
            <a:off x="611560" y="1484784"/>
            <a:ext cx="7416824" cy="5355312"/>
          </a:xfrm>
          <a:prstGeom prst="rect">
            <a:avLst/>
          </a:prstGeom>
        </p:spPr>
        <p:txBody>
          <a:bodyPr wrap="square">
            <a:spAutoFit/>
          </a:bodyPr>
          <a:lstStyle/>
          <a:p>
            <a:pPr marL="342900" indent="-342900">
              <a:buAutoNum type="alphaLcParenBoth" startAt="3"/>
            </a:pPr>
            <a:r>
              <a:rPr lang="en-US" dirty="0">
                <a:solidFill>
                  <a:srgbClr val="66FF33"/>
                </a:solidFill>
                <a:latin typeface="Arial" panose="020B0604020202020204" pitchFamily="34" charset="0"/>
                <a:cs typeface="Arial" panose="020B0604020202020204" pitchFamily="34" charset="0"/>
              </a:rPr>
              <a:t>All field recordings are to be entered in the Field Detail(FD) pages.       All FD pages shall be drawn on A4 size with 20 mm margin (border edged in 4 point line) on all sides The first CPST No. of each job will be used as the FD No. To minimize information shown on FD</a:t>
            </a:r>
            <a:r>
              <a:rPr lang="en-US" b="1" dirty="0">
                <a:solidFill>
                  <a:srgbClr val="FFFF00"/>
                </a:solidFill>
                <a:latin typeface="Arial" panose="020B0604020202020204" pitchFamily="34" charset="0"/>
                <a:cs typeface="Arial" panose="020B0604020202020204" pitchFamily="34" charset="0"/>
              </a:rPr>
              <a:t>, the following are not required to be shown on FD since these items are already shown on CPSTs :</a:t>
            </a:r>
          </a:p>
          <a:p>
            <a:r>
              <a:rPr lang="en-US" dirty="0">
                <a:solidFill>
                  <a:srgbClr val="66FF33"/>
                </a:solidFill>
                <a:latin typeface="Arial" panose="020B0604020202020204" pitchFamily="34" charset="0"/>
                <a:cs typeface="Arial" panose="020B0604020202020204" pitchFamily="34" charset="0"/>
              </a:rPr>
              <a:t>      </a:t>
            </a:r>
            <a:r>
              <a:rPr lang="en-US" dirty="0" err="1">
                <a:solidFill>
                  <a:srgbClr val="66FF33"/>
                </a:solidFill>
                <a:latin typeface="Arial" panose="020B0604020202020204" pitchFamily="34" charset="0"/>
                <a:cs typeface="Arial" panose="020B0604020202020204" pitchFamily="34" charset="0"/>
              </a:rPr>
              <a:t>i</a:t>
            </a:r>
            <a:r>
              <a:rPr lang="en-US" dirty="0">
                <a:solidFill>
                  <a:srgbClr val="66FF33"/>
                </a:solidFill>
                <a:latin typeface="Arial" panose="020B0604020202020204" pitchFamily="34" charset="0"/>
                <a:cs typeface="Arial" panose="020B0604020202020204" pitchFamily="34" charset="0"/>
              </a:rPr>
              <a:t>.	Site Plan showing the land lot ,area, boundaries,	peripheral ground details and house number/s with building 	outline;</a:t>
            </a:r>
          </a:p>
          <a:p>
            <a:r>
              <a:rPr lang="en-US" dirty="0">
                <a:solidFill>
                  <a:srgbClr val="66FF33"/>
                </a:solidFill>
                <a:latin typeface="Arial" panose="020B0604020202020204" pitchFamily="34" charset="0"/>
                <a:cs typeface="Arial" panose="020B0604020202020204" pitchFamily="34" charset="0"/>
              </a:rPr>
              <a:t>      ii	 Plan schedule and legend statement, i.e. house numbers, 	land lot 	 and approved Certified Plan(CP) on where the 	building sits and , in the case of a strata subdivision and/or 	amalgamation, the new strata lot numbers;</a:t>
            </a:r>
          </a:p>
          <a:p>
            <a:r>
              <a:rPr lang="en-US" dirty="0">
                <a:solidFill>
                  <a:srgbClr val="66FF33"/>
                </a:solidFill>
                <a:latin typeface="Arial" panose="020B0604020202020204" pitchFamily="34" charset="0"/>
                <a:cs typeface="Arial" panose="020B0604020202020204" pitchFamily="34" charset="0"/>
              </a:rPr>
              <a:t>      iii.  	Elevation Sketch depicting stratum heights and where 	applicable, tabulation of strata/accessory lot numbers to their 	respective flat unit numbers and tabulation of accessory lots 	made appurtenant to respective strata lots;</a:t>
            </a:r>
          </a:p>
          <a:p>
            <a:endParaRPr lang="en-US" dirty="0"/>
          </a:p>
          <a:p>
            <a:endParaRPr lang="en-US" dirty="0"/>
          </a:p>
        </p:txBody>
      </p:sp>
    </p:spTree>
    <p:extLst>
      <p:ext uri="{BB962C8B-B14F-4D97-AF65-F5344CB8AC3E}">
        <p14:creationId xmlns:p14="http://schemas.microsoft.com/office/powerpoint/2010/main" val="221459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r>
              <a:rPr lang="en-US" sz="11200" b="1" dirty="0">
                <a:solidFill>
                  <a:schemeClr val="accent6">
                    <a:lumMod val="75000"/>
                  </a:schemeClr>
                </a:solidFill>
              </a:rPr>
              <a:t>  	</a:t>
            </a:r>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6D8BD69B-2AF8-48A6-AC78-A8A0CDE46A00}"/>
              </a:ext>
            </a:extLst>
          </p:cNvPr>
          <p:cNvSpPr/>
          <p:nvPr/>
        </p:nvSpPr>
        <p:spPr>
          <a:xfrm>
            <a:off x="611560" y="1484784"/>
            <a:ext cx="7416824" cy="4524315"/>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pPr marL="342900" indent="-342900">
              <a:buAutoNum type="alphaLcParenBoth" startAt="4"/>
            </a:pPr>
            <a:r>
              <a:rPr lang="en-US" b="1" dirty="0">
                <a:solidFill>
                  <a:schemeClr val="accent6">
                    <a:lumMod val="75000"/>
                  </a:schemeClr>
                </a:solidFill>
                <a:latin typeface="Arial" panose="020B0604020202020204" pitchFamily="34" charset="0"/>
                <a:cs typeface="Arial" panose="020B0604020202020204" pitchFamily="34" charset="0"/>
              </a:rPr>
              <a:t>   Unit numbers </a:t>
            </a:r>
            <a:r>
              <a:rPr lang="en-US" dirty="0">
                <a:solidFill>
                  <a:srgbClr val="66FF33"/>
                </a:solidFill>
                <a:latin typeface="Arial" panose="020B0604020202020204" pitchFamily="34" charset="0"/>
                <a:cs typeface="Arial" panose="020B0604020202020204" pitchFamily="34" charset="0"/>
              </a:rPr>
              <a:t>to be entered in the FD for all the strata lots in the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plan (non– typical and typical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plan).</a:t>
            </a:r>
          </a:p>
          <a:p>
            <a:pPr marL="342900" indent="-342900">
              <a:buAutoNum type="alphaLcParenBoth" startAt="4"/>
            </a:pPr>
            <a:endParaRPr lang="en-US" dirty="0">
              <a:solidFill>
                <a:srgbClr val="66FF33"/>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AutoNum type="alphaLcParenBoth" startAt="5"/>
            </a:pPr>
            <a:r>
              <a:rPr lang="en-US" b="1" dirty="0">
                <a:solidFill>
                  <a:schemeClr val="accent6">
                    <a:lumMod val="75000"/>
                  </a:schemeClr>
                </a:solidFill>
                <a:latin typeface="Arial" panose="020B0604020202020204" pitchFamily="34" charset="0"/>
                <a:cs typeface="Arial" panose="020B0604020202020204" pitchFamily="34" charset="0"/>
              </a:rPr>
              <a:t>   Survey of buildings</a:t>
            </a:r>
          </a:p>
          <a:p>
            <a:pPr marL="342900" indent="-342900">
              <a:buAutoNum type="alphaLcParenBoth" startAt="5"/>
            </a:pPr>
            <a:endParaRPr lang="en-US" dirty="0">
              <a:latin typeface="Arial" panose="020B0604020202020204" pitchFamily="34" charset="0"/>
              <a:cs typeface="Arial" panose="020B0604020202020204" pitchFamily="34" charset="0"/>
            </a:endParaRPr>
          </a:p>
          <a:p>
            <a:r>
              <a:rPr lang="en-US" dirty="0">
                <a:solidFill>
                  <a:srgbClr val="66FF33"/>
                </a:solidFill>
                <a:latin typeface="Arial" panose="020B0604020202020204" pitchFamily="34" charset="0"/>
                <a:cs typeface="Arial" panose="020B0604020202020204" pitchFamily="34" charset="0"/>
              </a:rPr>
              <a:t>         </a:t>
            </a:r>
            <a:r>
              <a:rPr lang="en-US" dirty="0" err="1">
                <a:solidFill>
                  <a:srgbClr val="66FF33"/>
                </a:solidFill>
                <a:latin typeface="Arial" panose="020B0604020202020204" pitchFamily="34" charset="0"/>
                <a:cs typeface="Arial" panose="020B0604020202020204" pitchFamily="34" charset="0"/>
              </a:rPr>
              <a:t>i</a:t>
            </a:r>
            <a:r>
              <a:rPr lang="en-US" dirty="0">
                <a:solidFill>
                  <a:srgbClr val="66FF33"/>
                </a:solidFill>
                <a:latin typeface="Arial" panose="020B0604020202020204" pitchFamily="34" charset="0"/>
                <a:cs typeface="Arial" panose="020B0604020202020204" pitchFamily="34" charset="0"/>
              </a:rPr>
              <a:t>.	The building comprising the strata lots shall be fixed directly in 	relation to the boundaries of the lot unless ground 	circumstances do not permit such fixing, and all common 	properties which 	encroach onto adjacent land shall be 	surveyed.</a:t>
            </a:r>
          </a:p>
          <a:p>
            <a:endParaRPr lang="en-US" dirty="0">
              <a:solidFill>
                <a:srgbClr val="66FF33"/>
              </a:solidFill>
              <a:latin typeface="Arial" panose="020B0604020202020204" pitchFamily="34" charset="0"/>
              <a:cs typeface="Arial" panose="020B0604020202020204" pitchFamily="34" charset="0"/>
            </a:endParaRPr>
          </a:p>
          <a:p>
            <a:r>
              <a:rPr lang="en-US" dirty="0">
                <a:solidFill>
                  <a:srgbClr val="66FF33"/>
                </a:solidFill>
                <a:latin typeface="Arial" panose="020B0604020202020204" pitchFamily="34" charset="0"/>
                <a:cs typeface="Arial" panose="020B0604020202020204" pitchFamily="34" charset="0"/>
              </a:rPr>
              <a:t>         ii	Strata survey for subdivision of building will require a resurvey 	of the land lot in situation</a:t>
            </a:r>
            <a:r>
              <a:rPr lang="en-US" dirty="0">
                <a:latin typeface="Arial" panose="020B0604020202020204" pitchFamily="34" charset="0"/>
                <a:cs typeface="Arial" panose="020B0604020202020204" pitchFamily="34" charset="0"/>
              </a:rPr>
              <a:t> </a:t>
            </a:r>
            <a:r>
              <a:rPr lang="en-US" b="1" dirty="0">
                <a:solidFill>
                  <a:srgbClr val="FFFF00"/>
                </a:solidFill>
                <a:latin typeface="Arial" panose="020B0604020202020204" pitchFamily="34" charset="0"/>
                <a:cs typeface="Arial" panose="020B0604020202020204" pitchFamily="34" charset="0"/>
              </a:rPr>
              <a:t>where there is no subdivision of 	the land lot consequent to the development.</a:t>
            </a:r>
          </a:p>
        </p:txBody>
      </p:sp>
    </p:spTree>
    <p:extLst>
      <p:ext uri="{BB962C8B-B14F-4D97-AF65-F5344CB8AC3E}">
        <p14:creationId xmlns:p14="http://schemas.microsoft.com/office/powerpoint/2010/main" val="98485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6" name="Rectangle 5">
            <a:extLst>
              <a:ext uri="{FF2B5EF4-FFF2-40B4-BE49-F238E27FC236}">
                <a16:creationId xmlns:a16="http://schemas.microsoft.com/office/drawing/2014/main" id="{F7F79A15-869B-45D9-BB7A-4546A0B05239}"/>
              </a:ext>
            </a:extLst>
          </p:cNvPr>
          <p:cNvSpPr/>
          <p:nvPr/>
        </p:nvSpPr>
        <p:spPr>
          <a:xfrm>
            <a:off x="611560" y="1443841"/>
            <a:ext cx="7560840" cy="4801314"/>
          </a:xfrm>
          <a:prstGeom prst="rect">
            <a:avLst/>
          </a:prstGeom>
        </p:spPr>
        <p:txBody>
          <a:bodyPr wrap="square">
            <a:spAutoFit/>
          </a:bodyPr>
          <a:lstStyle/>
          <a:p>
            <a:endParaRPr lang="en-US" b="1" dirty="0">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(f)      Identical strata lots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Where strata lots on the same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or on different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of a 	building are identical, only one such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shall be depicted in 	the field book complete with dimensions, and all pages bearing 	diagrams of identical strata lots shall contain the following 	statement:</a:t>
            </a:r>
          </a:p>
          <a:p>
            <a:r>
              <a:rPr lang="en-US" dirty="0">
                <a:solidFill>
                  <a:srgbClr val="66FF33"/>
                </a:solidFill>
                <a:latin typeface="Arial" panose="020B0604020202020204" pitchFamily="34" charset="0"/>
                <a:cs typeface="Arial" panose="020B0604020202020204" pitchFamily="34" charset="0"/>
              </a:rPr>
              <a:t>	“All strata lots including those shown as ‘similar’ herein have 	been entered into and all relevant measurements have been 	fully made.”</a:t>
            </a:r>
          </a:p>
          <a:p>
            <a:endParaRPr lang="en-US" dirty="0">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(g)      Strata lots involving land</a:t>
            </a:r>
          </a:p>
          <a:p>
            <a:pPr marL="342900" indent="-342900">
              <a:buAutoNum type="alphaLcParenBoth" startAt="6"/>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Where the strata lots involve land, they shall be demarcated 	with the approved survey marks on the ground.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2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DBC136-D0F4-443C-A0FB-690923D46B45}"/>
              </a:ext>
            </a:extLst>
          </p:cNvPr>
          <p:cNvSpPr/>
          <p:nvPr/>
        </p:nvSpPr>
        <p:spPr>
          <a:xfrm>
            <a:off x="611560" y="1582341"/>
            <a:ext cx="7416824" cy="3693319"/>
          </a:xfrm>
          <a:prstGeom prst="rect">
            <a:avLst/>
          </a:prstGeom>
        </p:spPr>
        <p:txBody>
          <a:bodyPr wrap="square">
            <a:spAutoFit/>
          </a:bodyPr>
          <a:lstStyle/>
          <a:p>
            <a:pPr marL="342900" indent="-342900">
              <a:buAutoNum type="alphaLcParenBoth" startAt="8"/>
            </a:pPr>
            <a:r>
              <a:rPr lang="en-US" b="1" dirty="0">
                <a:solidFill>
                  <a:schemeClr val="accent6">
                    <a:lumMod val="75000"/>
                  </a:schemeClr>
                </a:solidFill>
                <a:latin typeface="Arial" panose="020B0604020202020204" pitchFamily="34" charset="0"/>
                <a:cs typeface="Arial" panose="020B0604020202020204" pitchFamily="34" charset="0"/>
              </a:rPr>
              <a:t>    Strata boundaries</a:t>
            </a:r>
          </a:p>
          <a:p>
            <a:pPr marL="342900" indent="-342900">
              <a:buAutoNum type="alphaLcParenBoth" startAt="8"/>
            </a:pPr>
            <a:endParaRPr lang="en-US" dirty="0">
              <a:latin typeface="Arial" panose="020B0604020202020204" pitchFamily="34" charset="0"/>
              <a:cs typeface="Arial" panose="020B0604020202020204" pitchFamily="34" charset="0"/>
            </a:endParaRPr>
          </a:p>
          <a:p>
            <a:pPr marL="342900" indent="-342900">
              <a:buAutoNum type="alphaLcParenBoth" startAt="8"/>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Unless otherwise stipulated on the strata certified plan, the 	common boundary of any lot with another lot or with the 	common property shall be the </a:t>
            </a:r>
            <a:r>
              <a:rPr lang="en-US" dirty="0" err="1">
                <a:solidFill>
                  <a:srgbClr val="66FF33"/>
                </a:solidFill>
                <a:latin typeface="Arial" panose="020B0604020202020204" pitchFamily="34" charset="0"/>
                <a:cs typeface="Arial" panose="020B0604020202020204" pitchFamily="34" charset="0"/>
              </a:rPr>
              <a:t>centre</a:t>
            </a:r>
            <a:r>
              <a:rPr lang="en-US" dirty="0">
                <a:solidFill>
                  <a:srgbClr val="66FF33"/>
                </a:solidFill>
                <a:latin typeface="Arial" panose="020B0604020202020204" pitchFamily="34" charset="0"/>
                <a:cs typeface="Arial" panose="020B0604020202020204" pitchFamily="34" charset="0"/>
              </a:rPr>
              <a:t> of the floor, wall or 	ceiling, as the case may be.</a:t>
            </a:r>
          </a:p>
          <a:p>
            <a:endParaRPr lang="en-US" dirty="0">
              <a:solidFill>
                <a:srgbClr val="66FF33"/>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Strata boundaries intended not to follow the </a:t>
            </a:r>
            <a:r>
              <a:rPr lang="en-US" dirty="0" err="1">
                <a:solidFill>
                  <a:schemeClr val="bg1"/>
                </a:solidFill>
                <a:latin typeface="Arial" panose="020B0604020202020204" pitchFamily="34" charset="0"/>
                <a:cs typeface="Arial" panose="020B0604020202020204" pitchFamily="34" charset="0"/>
              </a:rPr>
              <a:t>centre</a:t>
            </a:r>
            <a:r>
              <a:rPr lang="en-US" dirty="0">
                <a:solidFill>
                  <a:schemeClr val="bg1"/>
                </a:solidFill>
                <a:latin typeface="Arial" panose="020B0604020202020204" pitchFamily="34" charset="0"/>
                <a:cs typeface="Arial" panose="020B0604020202020204" pitchFamily="34" charset="0"/>
              </a:rPr>
              <a:t> of the floor, 	wall or ceiling, shall be in accordance with the subdivision 	plans as approved/</a:t>
            </a:r>
            <a:r>
              <a:rPr lang="en-US" dirty="0" err="1">
                <a:solidFill>
                  <a:schemeClr val="bg1"/>
                </a:solidFill>
                <a:latin typeface="Arial" panose="020B0604020202020204" pitchFamily="34" charset="0"/>
                <a:cs typeface="Arial" panose="020B0604020202020204" pitchFamily="34" charset="0"/>
              </a:rPr>
              <a:t>authorised</a:t>
            </a:r>
            <a:r>
              <a:rPr lang="en-US" dirty="0">
                <a:solidFill>
                  <a:schemeClr val="bg1"/>
                </a:solidFill>
                <a:latin typeface="Arial" panose="020B0604020202020204" pitchFamily="34" charset="0"/>
                <a:cs typeface="Arial" panose="020B0604020202020204" pitchFamily="34" charset="0"/>
              </a:rPr>
              <a:t> by the Chief Planner. The same 	statement must be stipulated in the field notes and plans.</a:t>
            </a:r>
          </a:p>
          <a:p>
            <a:endParaRPr lang="en-US" dirty="0"/>
          </a:p>
        </p:txBody>
      </p:sp>
    </p:spTree>
    <p:extLst>
      <p:ext uri="{BB962C8B-B14F-4D97-AF65-F5344CB8AC3E}">
        <p14:creationId xmlns:p14="http://schemas.microsoft.com/office/powerpoint/2010/main" val="69436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4" name="Rectangle 3">
            <a:extLst>
              <a:ext uri="{FF2B5EF4-FFF2-40B4-BE49-F238E27FC236}">
                <a16:creationId xmlns:a16="http://schemas.microsoft.com/office/drawing/2014/main" id="{CB7D97AE-7268-41DA-AEE2-6FFC2E6C8300}"/>
              </a:ext>
            </a:extLst>
          </p:cNvPr>
          <p:cNvSpPr/>
          <p:nvPr/>
        </p:nvSpPr>
        <p:spPr>
          <a:xfrm>
            <a:off x="611560" y="1644040"/>
            <a:ext cx="7416824" cy="4801314"/>
          </a:xfrm>
          <a:prstGeom prst="rect">
            <a:avLst/>
          </a:prstGeom>
        </p:spPr>
        <p:txBody>
          <a:bodyPr wrap="square">
            <a:spAutoFit/>
          </a:bodyPr>
          <a:lstStyle/>
          <a:p>
            <a:pPr marL="400050" indent="-400050">
              <a:buAutoNum type="romanLcParenBoth"/>
            </a:pPr>
            <a:r>
              <a:rPr lang="en-US" b="1" dirty="0">
                <a:solidFill>
                  <a:schemeClr val="accent6">
                    <a:lumMod val="75000"/>
                  </a:schemeClr>
                </a:solidFill>
                <a:latin typeface="Arial" panose="020B0604020202020204" pitchFamily="34" charset="0"/>
                <a:cs typeface="Arial" panose="020B0604020202020204" pitchFamily="34" charset="0"/>
              </a:rPr>
              <a:t>Certification</a:t>
            </a:r>
          </a:p>
          <a:p>
            <a:pPr marL="400050" indent="-400050">
              <a:buAutoNum type="romanLcParenBoth"/>
            </a:pP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The first diagram page of the field notes of every survey shall 	bear the Registered Surveyor’s certification with entries of his 	name and date. The certification shall read as follows:</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“I,  .....................................................................................  ,  a  	surveyor registered under the Land Surveyors Act  (Cap.  	156),  certify that  these field notes and diagrams on pages 	......... to ............... are a correct and complete record of the 	survey done by me, or under my immediate personal direction 	and supervision, in strict compliance with the Boundaries and 	Survey Maps (Conduct of Cadastral Surveys) Rules 2005 	(G.N. No. S 155/2005). “</a:t>
            </a:r>
          </a:p>
          <a:p>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			Registered Surveyor (Digitally Signed)</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5870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8A7EDC-EB04-446F-BE7B-B9202B378B69}"/>
              </a:ext>
            </a:extLst>
          </p:cNvPr>
          <p:cNvPicPr>
            <a:picLocks noChangeAspect="1"/>
          </p:cNvPicPr>
          <p:nvPr/>
        </p:nvPicPr>
        <p:blipFill>
          <a:blip r:embed="rId2"/>
          <a:stretch>
            <a:fillRect/>
          </a:stretch>
        </p:blipFill>
        <p:spPr>
          <a:xfrm>
            <a:off x="2139210" y="0"/>
            <a:ext cx="4865579" cy="6858000"/>
          </a:xfrm>
          <a:prstGeom prst="rect">
            <a:avLst/>
          </a:prstGeom>
        </p:spPr>
      </p:pic>
      <p:pic>
        <p:nvPicPr>
          <p:cNvPr id="3" name="Picture 2">
            <a:extLst>
              <a:ext uri="{FF2B5EF4-FFF2-40B4-BE49-F238E27FC236}">
                <a16:creationId xmlns:a16="http://schemas.microsoft.com/office/drawing/2014/main" id="{B67A07E5-63F0-4D33-8C2D-8AA54B7DF73B}"/>
              </a:ext>
            </a:extLst>
          </p:cNvPr>
          <p:cNvPicPr>
            <a:picLocks noChangeAspect="1"/>
          </p:cNvPicPr>
          <p:nvPr/>
        </p:nvPicPr>
        <p:blipFill>
          <a:blip r:embed="rId3"/>
          <a:stretch>
            <a:fillRect/>
          </a:stretch>
        </p:blipFill>
        <p:spPr>
          <a:xfrm>
            <a:off x="8028384" y="5949280"/>
            <a:ext cx="701101" cy="438950"/>
          </a:xfrm>
          <a:prstGeom prst="rect">
            <a:avLst/>
          </a:prstGeom>
        </p:spPr>
      </p:pic>
      <p:pic>
        <p:nvPicPr>
          <p:cNvPr id="4" name="Picture 3">
            <a:extLst>
              <a:ext uri="{FF2B5EF4-FFF2-40B4-BE49-F238E27FC236}">
                <a16:creationId xmlns:a16="http://schemas.microsoft.com/office/drawing/2014/main" id="{C9A0954C-32EF-4AB7-9B9F-9646DFB1563E}"/>
              </a:ext>
            </a:extLst>
          </p:cNvPr>
          <p:cNvPicPr>
            <a:picLocks noChangeAspect="1"/>
          </p:cNvPicPr>
          <p:nvPr/>
        </p:nvPicPr>
        <p:blipFill>
          <a:blip r:embed="rId4"/>
          <a:stretch>
            <a:fillRect/>
          </a:stretch>
        </p:blipFill>
        <p:spPr>
          <a:xfrm>
            <a:off x="225522" y="2636912"/>
            <a:ext cx="1780186" cy="1176630"/>
          </a:xfrm>
          <a:prstGeom prst="rect">
            <a:avLst/>
          </a:prstGeom>
        </p:spPr>
      </p:pic>
    </p:spTree>
    <p:extLst>
      <p:ext uri="{BB962C8B-B14F-4D97-AF65-F5344CB8AC3E}">
        <p14:creationId xmlns:p14="http://schemas.microsoft.com/office/powerpoint/2010/main" val="50232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427DD-A6CF-4266-A0FC-81C8E85E3050}"/>
              </a:ext>
            </a:extLst>
          </p:cNvPr>
          <p:cNvPicPr>
            <a:picLocks noChangeAspect="1"/>
          </p:cNvPicPr>
          <p:nvPr/>
        </p:nvPicPr>
        <p:blipFill>
          <a:blip r:embed="rId2"/>
          <a:stretch>
            <a:fillRect/>
          </a:stretch>
        </p:blipFill>
        <p:spPr>
          <a:xfrm>
            <a:off x="2139210" y="0"/>
            <a:ext cx="4865579" cy="6858000"/>
          </a:xfrm>
          <a:prstGeom prst="rect">
            <a:avLst/>
          </a:prstGeom>
        </p:spPr>
      </p:pic>
      <p:sp>
        <p:nvSpPr>
          <p:cNvPr id="2" name="TextBox 1">
            <a:extLst>
              <a:ext uri="{FF2B5EF4-FFF2-40B4-BE49-F238E27FC236}">
                <a16:creationId xmlns:a16="http://schemas.microsoft.com/office/drawing/2014/main" id="{3E834096-4923-4798-89AD-A375A3B327CF}"/>
              </a:ext>
            </a:extLst>
          </p:cNvPr>
          <p:cNvSpPr txBox="1"/>
          <p:nvPr/>
        </p:nvSpPr>
        <p:spPr>
          <a:xfrm>
            <a:off x="534513" y="2780928"/>
            <a:ext cx="1656183" cy="954107"/>
          </a:xfrm>
          <a:prstGeom prst="rect">
            <a:avLst/>
          </a:prstGeom>
          <a:noFill/>
        </p:spPr>
        <p:txBody>
          <a:bodyPr wrap="square" rtlCol="0">
            <a:spAutoFit/>
          </a:bodyPr>
          <a:lstStyle/>
          <a:p>
            <a:r>
              <a:rPr lang="en-US" sz="2800" dirty="0"/>
              <a:t>Example of STP</a:t>
            </a:r>
          </a:p>
        </p:txBody>
      </p:sp>
      <p:pic>
        <p:nvPicPr>
          <p:cNvPr id="4" name="Picture 30">
            <a:extLst>
              <a:ext uri="{FF2B5EF4-FFF2-40B4-BE49-F238E27FC236}">
                <a16:creationId xmlns:a16="http://schemas.microsoft.com/office/drawing/2014/main" id="{0A4DB4F5-400C-49B4-95E2-EF2A1C653781}"/>
              </a:ext>
            </a:extLst>
          </p:cNvPr>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Tree>
    <p:extLst>
      <p:ext uri="{BB962C8B-B14F-4D97-AF65-F5344CB8AC3E}">
        <p14:creationId xmlns:p14="http://schemas.microsoft.com/office/powerpoint/2010/main" val="252957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39835-9A4D-4DFA-BFFC-B5840424FEDB}"/>
              </a:ext>
            </a:extLst>
          </p:cNvPr>
          <p:cNvPicPr>
            <a:picLocks noChangeAspect="1"/>
          </p:cNvPicPr>
          <p:nvPr/>
        </p:nvPicPr>
        <p:blipFill>
          <a:blip r:embed="rId2"/>
          <a:stretch>
            <a:fillRect/>
          </a:stretch>
        </p:blipFill>
        <p:spPr>
          <a:xfrm>
            <a:off x="2139210" y="0"/>
            <a:ext cx="4865579" cy="6858000"/>
          </a:xfrm>
          <a:prstGeom prst="rect">
            <a:avLst/>
          </a:prstGeom>
        </p:spPr>
      </p:pic>
      <p:pic>
        <p:nvPicPr>
          <p:cNvPr id="2" name="Picture 1">
            <a:extLst>
              <a:ext uri="{FF2B5EF4-FFF2-40B4-BE49-F238E27FC236}">
                <a16:creationId xmlns:a16="http://schemas.microsoft.com/office/drawing/2014/main" id="{2AE45838-07C5-4C2E-A228-5C9BB4A64748}"/>
              </a:ext>
            </a:extLst>
          </p:cNvPr>
          <p:cNvPicPr>
            <a:picLocks noChangeAspect="1"/>
          </p:cNvPicPr>
          <p:nvPr/>
        </p:nvPicPr>
        <p:blipFill>
          <a:blip r:embed="rId3"/>
          <a:stretch>
            <a:fillRect/>
          </a:stretch>
        </p:blipFill>
        <p:spPr>
          <a:xfrm>
            <a:off x="7956376" y="5877272"/>
            <a:ext cx="701101" cy="438950"/>
          </a:xfrm>
          <a:prstGeom prst="rect">
            <a:avLst/>
          </a:prstGeom>
        </p:spPr>
      </p:pic>
      <p:pic>
        <p:nvPicPr>
          <p:cNvPr id="4" name="Picture 3">
            <a:extLst>
              <a:ext uri="{FF2B5EF4-FFF2-40B4-BE49-F238E27FC236}">
                <a16:creationId xmlns:a16="http://schemas.microsoft.com/office/drawing/2014/main" id="{E29E12CC-BB19-4DD0-9267-32DB09AD9C23}"/>
              </a:ext>
            </a:extLst>
          </p:cNvPr>
          <p:cNvPicPr>
            <a:picLocks noChangeAspect="1"/>
          </p:cNvPicPr>
          <p:nvPr/>
        </p:nvPicPr>
        <p:blipFill>
          <a:blip r:embed="rId4"/>
          <a:stretch>
            <a:fillRect/>
          </a:stretch>
        </p:blipFill>
        <p:spPr>
          <a:xfrm>
            <a:off x="297530" y="2636912"/>
            <a:ext cx="1780186" cy="1176630"/>
          </a:xfrm>
          <a:prstGeom prst="rect">
            <a:avLst/>
          </a:prstGeom>
        </p:spPr>
      </p:pic>
    </p:spTree>
    <p:extLst>
      <p:ext uri="{BB962C8B-B14F-4D97-AF65-F5344CB8AC3E}">
        <p14:creationId xmlns:p14="http://schemas.microsoft.com/office/powerpoint/2010/main" val="134591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97F64-EB82-452C-ABB0-76AAFE495748}"/>
              </a:ext>
            </a:extLst>
          </p:cNvPr>
          <p:cNvPicPr>
            <a:picLocks noChangeAspect="1"/>
          </p:cNvPicPr>
          <p:nvPr/>
        </p:nvPicPr>
        <p:blipFill>
          <a:blip r:embed="rId2"/>
          <a:stretch>
            <a:fillRect/>
          </a:stretch>
        </p:blipFill>
        <p:spPr>
          <a:xfrm>
            <a:off x="2139210" y="0"/>
            <a:ext cx="4865579" cy="6858000"/>
          </a:xfrm>
          <a:prstGeom prst="rect">
            <a:avLst/>
          </a:prstGeom>
        </p:spPr>
      </p:pic>
      <p:pic>
        <p:nvPicPr>
          <p:cNvPr id="2" name="Picture 1">
            <a:extLst>
              <a:ext uri="{FF2B5EF4-FFF2-40B4-BE49-F238E27FC236}">
                <a16:creationId xmlns:a16="http://schemas.microsoft.com/office/drawing/2014/main" id="{FB8AF459-88A8-4593-B88D-E9DDFB6A1C85}"/>
              </a:ext>
            </a:extLst>
          </p:cNvPr>
          <p:cNvPicPr>
            <a:picLocks noChangeAspect="1"/>
          </p:cNvPicPr>
          <p:nvPr/>
        </p:nvPicPr>
        <p:blipFill>
          <a:blip r:embed="rId3"/>
          <a:stretch>
            <a:fillRect/>
          </a:stretch>
        </p:blipFill>
        <p:spPr>
          <a:xfrm>
            <a:off x="8028384" y="6021288"/>
            <a:ext cx="701101" cy="438950"/>
          </a:xfrm>
          <a:prstGeom prst="rect">
            <a:avLst/>
          </a:prstGeom>
        </p:spPr>
      </p:pic>
      <p:pic>
        <p:nvPicPr>
          <p:cNvPr id="4" name="Picture 3">
            <a:extLst>
              <a:ext uri="{FF2B5EF4-FFF2-40B4-BE49-F238E27FC236}">
                <a16:creationId xmlns:a16="http://schemas.microsoft.com/office/drawing/2014/main" id="{8692D9E8-92E4-4365-B8F2-37F2B4869CCB}"/>
              </a:ext>
            </a:extLst>
          </p:cNvPr>
          <p:cNvPicPr>
            <a:picLocks noChangeAspect="1"/>
          </p:cNvPicPr>
          <p:nvPr/>
        </p:nvPicPr>
        <p:blipFill>
          <a:blip r:embed="rId4"/>
          <a:stretch>
            <a:fillRect/>
          </a:stretch>
        </p:blipFill>
        <p:spPr>
          <a:xfrm>
            <a:off x="225522" y="2564904"/>
            <a:ext cx="1780186" cy="1176630"/>
          </a:xfrm>
          <a:prstGeom prst="rect">
            <a:avLst/>
          </a:prstGeom>
        </p:spPr>
      </p:pic>
    </p:spTree>
    <p:extLst>
      <p:ext uri="{BB962C8B-B14F-4D97-AF65-F5344CB8AC3E}">
        <p14:creationId xmlns:p14="http://schemas.microsoft.com/office/powerpoint/2010/main" val="23038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SALE OF PROPERTY</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dirty="0">
                <a:solidFill>
                  <a:srgbClr val="FFC000"/>
                </a:solidFill>
              </a:rPr>
              <a:t> </a:t>
            </a:r>
          </a:p>
        </p:txBody>
      </p:sp>
      <p:sp>
        <p:nvSpPr>
          <p:cNvPr id="3" name="Rectangle 2">
            <a:extLst>
              <a:ext uri="{FF2B5EF4-FFF2-40B4-BE49-F238E27FC236}">
                <a16:creationId xmlns:a16="http://schemas.microsoft.com/office/drawing/2014/main" id="{DE8BBA0F-A9D4-42AD-8D5D-0F36CF325167}"/>
              </a:ext>
            </a:extLst>
          </p:cNvPr>
          <p:cNvSpPr/>
          <p:nvPr/>
        </p:nvSpPr>
        <p:spPr>
          <a:xfrm>
            <a:off x="755576" y="2107450"/>
            <a:ext cx="7272808" cy="3970318"/>
          </a:xfrm>
          <a:prstGeom prst="rect">
            <a:avLst/>
          </a:prstGeom>
        </p:spPr>
        <p:txBody>
          <a:bodyPr wrap="square">
            <a:spAutoFit/>
          </a:bodyPr>
          <a:lstStyle/>
          <a:p>
            <a:pPr marL="342900" marR="0" lvl="0" indent="-342900" algn="just">
              <a:spcBef>
                <a:spcPts val="0"/>
              </a:spcBef>
              <a:spcAft>
                <a:spcPts val="0"/>
              </a:spcAft>
              <a:buFont typeface="+mj-lt"/>
              <a:buAutoNum type="alphaLcParenR"/>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Preparation of Sales Agreement Plan;</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Sales Agreement Plan must identify conclusively the strata unit sold and acceptable by the Registrar of Titles for the lodging of caveats.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b)  Computation of Schedule of Share Values;</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Prior to selling the strata development, the developer must obtain approval of the schedule of share values from the Commissioner of Buildings. The Registered Surveyor is required to compute and submit the schedule of share values for approval.</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FA77AD3-8FC8-4E32-91A7-4A96E0F52A85}"/>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extLst>
      <p:ext uri="{BB962C8B-B14F-4D97-AF65-F5344CB8AC3E}">
        <p14:creationId xmlns:p14="http://schemas.microsoft.com/office/powerpoint/2010/main" val="164301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154" name="Picture 10" descr="Image result for pictures of singapore">
            <a:hlinkClick r:id="rId3"/>
          </p:cNvPr>
          <p:cNvPicPr>
            <a:picLocks noChangeAspect="1" noChangeArrowheads="1"/>
          </p:cNvPicPr>
          <p:nvPr/>
        </p:nvPicPr>
        <p:blipFill>
          <a:blip r:embed="rId4" cstate="print"/>
          <a:srcRect/>
          <a:stretch>
            <a:fillRect/>
          </a:stretch>
        </p:blipFill>
        <p:spPr bwMode="auto">
          <a:xfrm>
            <a:off x="683568" y="1539229"/>
            <a:ext cx="7740352" cy="2609851"/>
          </a:xfrm>
          <a:prstGeom prst="rect">
            <a:avLst/>
          </a:prstGeom>
          <a:noFill/>
        </p:spPr>
      </p:pic>
      <p:sp>
        <p:nvSpPr>
          <p:cNvPr id="3" name="Subtitle 2"/>
          <p:cNvSpPr>
            <a:spLocks noGrp="1"/>
          </p:cNvSpPr>
          <p:nvPr>
            <p:ph type="subTitle" idx="1"/>
          </p:nvPr>
        </p:nvSpPr>
        <p:spPr>
          <a:xfrm>
            <a:off x="611560" y="1268760"/>
            <a:ext cx="8532440" cy="5184576"/>
          </a:xfrm>
        </p:spPr>
        <p:txBody>
          <a:bodyPr>
            <a:normAutofit/>
          </a:bodyPr>
          <a:lstStyle/>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endParaRPr lang="en-US" dirty="0">
              <a:solidFill>
                <a:srgbClr val="FFC000"/>
              </a:solidFill>
            </a:endParaRPr>
          </a:p>
        </p:txBody>
      </p:sp>
      <p:pic>
        <p:nvPicPr>
          <p:cNvPr id="128002" name="Picture 2" descr="http://www.desicomments.com/wp-content/uploads/2017/02/Thank-You-Image.png"/>
          <p:cNvPicPr>
            <a:picLocks noChangeAspect="1" noChangeArrowheads="1"/>
          </p:cNvPicPr>
          <p:nvPr/>
        </p:nvPicPr>
        <p:blipFill>
          <a:blip r:embed="rId5" cstate="print"/>
          <a:srcRect/>
          <a:stretch>
            <a:fillRect/>
          </a:stretch>
        </p:blipFill>
        <p:spPr bwMode="auto">
          <a:xfrm>
            <a:off x="1979712" y="4221088"/>
            <a:ext cx="4896544" cy="1080120"/>
          </a:xfrm>
          <a:prstGeom prst="rect">
            <a:avLst/>
          </a:prstGeom>
          <a:noFill/>
          <a:scene3d>
            <a:camera prst="orthographicFront"/>
            <a:lightRig rig="threePt" dir="t"/>
          </a:scene3d>
          <a:sp3d contourW="12700">
            <a:contourClr>
              <a:schemeClr val="bg1"/>
            </a:contourClr>
          </a:sp3d>
        </p:spPr>
      </p:pic>
      <p:sp>
        <p:nvSpPr>
          <p:cNvPr id="5" name="TextBox 4"/>
          <p:cNvSpPr txBox="1"/>
          <p:nvPr/>
        </p:nvSpPr>
        <p:spPr>
          <a:xfrm>
            <a:off x="3753303" y="5402534"/>
            <a:ext cx="4275081" cy="923330"/>
          </a:xfrm>
          <a:prstGeom prst="rect">
            <a:avLst/>
          </a:prstGeom>
          <a:noFill/>
        </p:spPr>
        <p:txBody>
          <a:bodyPr wrap="none" rtlCol="0">
            <a:spAutoFit/>
          </a:bodyPr>
          <a:lstStyle/>
          <a:p>
            <a:r>
              <a:rPr lang="en-US" b="1" i="1" dirty="0">
                <a:solidFill>
                  <a:srgbClr val="FFFF00"/>
                </a:solidFill>
              </a:rPr>
              <a:t>SEE SENG GUAN</a:t>
            </a:r>
          </a:p>
          <a:p>
            <a:r>
              <a:rPr lang="en-US" b="1" i="1" dirty="0">
                <a:solidFill>
                  <a:srgbClr val="FFFF00"/>
                </a:solidFill>
              </a:rPr>
              <a:t>SENIOR CONSULTANT, LAND SURVEY</a:t>
            </a:r>
          </a:p>
          <a:p>
            <a:r>
              <a:rPr lang="en-US" b="1" i="1" dirty="0">
                <a:solidFill>
                  <a:srgbClr val="FFFF00"/>
                </a:solidFill>
              </a:rPr>
              <a:t>SURBANA JURONG CONSULTANTS PTE. LTD</a:t>
            </a:r>
            <a:endParaRPr lang="en-SG" b="1" i="1" dirty="0">
              <a:solidFill>
                <a:srgbClr val="FFFF00"/>
              </a:solidFill>
            </a:endParaRPr>
          </a:p>
        </p:txBody>
      </p:sp>
      <p:pic>
        <p:nvPicPr>
          <p:cNvPr id="6" name="Picture 30"/>
          <p:cNvPicPr>
            <a:picLocks noChangeAspect="1" noChangeArrowheads="1"/>
          </p:cNvPicPr>
          <p:nvPr/>
        </p:nvPicPr>
        <p:blipFill>
          <a:blip r:embed="rId6" cstate="print"/>
          <a:srcRect/>
          <a:stretch>
            <a:fillRect/>
          </a:stretch>
        </p:blipFill>
        <p:spPr bwMode="auto">
          <a:xfrm>
            <a:off x="8028384" y="5733256"/>
            <a:ext cx="703263" cy="438150"/>
          </a:xfrm>
          <a:prstGeom prst="rect">
            <a:avLst/>
          </a:prstGeom>
          <a:noFill/>
          <a:ln w="9525">
            <a:noFill/>
            <a:miter lim="800000"/>
            <a:headEnd/>
            <a:tailEnd/>
          </a:ln>
        </p:spPr>
      </p:pic>
      <p:sp>
        <p:nvSpPr>
          <p:cNvPr id="8" name="Title 1">
            <a:extLst>
              <a:ext uri="{FF2B5EF4-FFF2-40B4-BE49-F238E27FC236}">
                <a16:creationId xmlns:a16="http://schemas.microsoft.com/office/drawing/2014/main" id="{E7BE93AB-91FD-4621-B095-B05B9A890E83}"/>
              </a:ext>
            </a:extLst>
          </p:cNvPr>
          <p:cNvSpPr txBox="1">
            <a:spLocks/>
          </p:cNvSpPr>
          <p:nvPr/>
        </p:nvSpPr>
        <p:spPr>
          <a:xfrm>
            <a:off x="683568" y="548680"/>
            <a:ext cx="792088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SG" sz="3200" b="1" dirty="0">
              <a:latin typeface="Vijaya" panose="020B0604020202020204" pitchFamily="34" charset="0"/>
              <a:cs typeface="Vijaya" panose="020B0604020202020204" pitchFamily="34" charset="0"/>
            </a:endParaRPr>
          </a:p>
        </p:txBody>
      </p:sp>
      <p:sp>
        <p:nvSpPr>
          <p:cNvPr id="4" name="Title 3">
            <a:extLst>
              <a:ext uri="{FF2B5EF4-FFF2-40B4-BE49-F238E27FC236}">
                <a16:creationId xmlns:a16="http://schemas.microsoft.com/office/drawing/2014/main" id="{4290887B-530A-4AF1-AF54-3B4174233124}"/>
              </a:ext>
            </a:extLst>
          </p:cNvPr>
          <p:cNvSpPr>
            <a:spLocks noGrp="1"/>
          </p:cNvSpPr>
          <p:nvPr>
            <p:ph type="ctrTitle"/>
          </p:nvPr>
        </p:nvSpPr>
        <p:spPr/>
        <p:txBody>
          <a:bodyPr/>
          <a:lstStyle/>
          <a:p>
            <a:endParaRPr lang="en-US"/>
          </a:p>
        </p:txBody>
      </p:sp>
      <p:sp>
        <p:nvSpPr>
          <p:cNvPr id="12" name="Title 1">
            <a:extLst>
              <a:ext uri="{FF2B5EF4-FFF2-40B4-BE49-F238E27FC236}">
                <a16:creationId xmlns:a16="http://schemas.microsoft.com/office/drawing/2014/main" id="{9836C64E-A979-4258-8BC8-61BCBBC4CE19}"/>
              </a:ext>
            </a:extLst>
          </p:cNvPr>
          <p:cNvSpPr txBox="1">
            <a:spLocks/>
          </p:cNvSpPr>
          <p:nvPr/>
        </p:nvSpPr>
        <p:spPr>
          <a:xfrm>
            <a:off x="611559" y="620688"/>
            <a:ext cx="8120087"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SG" sz="3200" b="1">
                <a:solidFill>
                  <a:schemeClr val="bg1"/>
                </a:solidFill>
                <a:latin typeface="Vijaya" pitchFamily="34" charset="0"/>
                <a:cs typeface="Vijaya" pitchFamily="34" charset="0"/>
              </a:rPr>
              <a:t>STRATA  DEVELOPMENT – ROLES OF SURVEYORS</a:t>
            </a:r>
            <a:endParaRPr lang="en-SG" sz="3200" b="1" dirty="0">
              <a:solidFill>
                <a:schemeClr val="bg1"/>
              </a:solidFill>
              <a:latin typeface="Vijaya" pitchFamily="34" charset="0"/>
              <a:cs typeface="Vijaya" pitchFamily="34" charset="0"/>
            </a:endParaRPr>
          </a:p>
        </p:txBody>
      </p:sp>
      <p:sp>
        <p:nvSpPr>
          <p:cNvPr id="13" name="Rectangle 12">
            <a:extLst>
              <a:ext uri="{FF2B5EF4-FFF2-40B4-BE49-F238E27FC236}">
                <a16:creationId xmlns:a16="http://schemas.microsoft.com/office/drawing/2014/main" id="{9522CCF0-E758-413D-A30F-CA58E7800E1B}"/>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SALE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dirty="0">
                <a:solidFill>
                  <a:srgbClr val="FFC000"/>
                </a:solidFill>
              </a:rPr>
              <a:t> </a:t>
            </a:r>
          </a:p>
        </p:txBody>
      </p:sp>
      <p:sp>
        <p:nvSpPr>
          <p:cNvPr id="4" name="Rectangle 3">
            <a:extLst>
              <a:ext uri="{FF2B5EF4-FFF2-40B4-BE49-F238E27FC236}">
                <a16:creationId xmlns:a16="http://schemas.microsoft.com/office/drawing/2014/main" id="{2B3C511A-3946-4E28-8955-5A739C4ED2A8}"/>
              </a:ext>
            </a:extLst>
          </p:cNvPr>
          <p:cNvSpPr/>
          <p:nvPr/>
        </p:nvSpPr>
        <p:spPr>
          <a:xfrm>
            <a:off x="827584" y="1978962"/>
            <a:ext cx="7344816" cy="3970318"/>
          </a:xfrm>
          <a:prstGeom prst="rect">
            <a:avLst/>
          </a:prstGeom>
        </p:spPr>
        <p:txBody>
          <a:bodyPr wrap="square">
            <a:spAutoFit/>
          </a:bodyPr>
          <a:lstStyle/>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Calculation and Confirmation of Strata Areas;</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b="1" i="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Controller of Housing requires the developer to provide the purchasers a certificate of strata area duly endorsed by a Registered Surveyor. The Registered Surveyor has to ensure that as accurate an area is given based on calculation from the approved building plan.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i="1"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d)  Estimate the Survey Fees</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estimated survey fees, for inclusion in the standard Sales and Purchase Agreement, is provided by the Registered Surveyor. A certificate of the actual survey fees payable will be issued after the approval of the strata subdivision.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64CA768-C638-461F-8B23-70BE45B57477}"/>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extLst>
      <p:ext uri="{BB962C8B-B14F-4D97-AF65-F5344CB8AC3E}">
        <p14:creationId xmlns:p14="http://schemas.microsoft.com/office/powerpoint/2010/main" val="31443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8" name="Rectangle 7">
            <a:extLst>
              <a:ext uri="{FF2B5EF4-FFF2-40B4-BE49-F238E27FC236}">
                <a16:creationId xmlns:a16="http://schemas.microsoft.com/office/drawing/2014/main" id="{891A5055-CB28-4D83-BD79-655000AE3EA5}"/>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3" name="Rectangle 2">
            <a:extLst>
              <a:ext uri="{FF2B5EF4-FFF2-40B4-BE49-F238E27FC236}">
                <a16:creationId xmlns:a16="http://schemas.microsoft.com/office/drawing/2014/main" id="{B81B64AD-CDA9-49A0-900A-804EF7839915}"/>
              </a:ext>
            </a:extLst>
          </p:cNvPr>
          <p:cNvSpPr/>
          <p:nvPr/>
        </p:nvSpPr>
        <p:spPr>
          <a:xfrm>
            <a:off x="769912" y="1841242"/>
            <a:ext cx="7056785" cy="5016758"/>
          </a:xfrm>
          <a:prstGeom prst="rect">
            <a:avLst/>
          </a:prstGeom>
        </p:spPr>
        <p:txBody>
          <a:bodyPr wrap="square">
            <a:spAutoFit/>
          </a:bodyPr>
          <a:lstStyle/>
          <a:p>
            <a:pPr marL="342900" marR="0" lvl="0" indent="-342900" algn="just">
              <a:spcBef>
                <a:spcPts val="0"/>
              </a:spcBef>
              <a:spcAft>
                <a:spcPts val="0"/>
              </a:spcAft>
              <a:buFont typeface="+mj-lt"/>
              <a:buAutoNum type="alphaLcParenR"/>
              <a:tabLst>
                <a:tab pos="914400" algn="l"/>
              </a:tabLst>
            </a:pPr>
            <a:r>
              <a:rPr lang="en-SG" sz="1600"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Land and Strata Subdivisions;</a:t>
            </a:r>
            <a:endParaRPr lang="en-US"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Under the planning guidelines, the Registered Surveyor is required to submit land and strata subdivision applications to the URA for approval. The strata subdivision application can only be made after the building has reaches the roof level. In practice, as the external building works are far from completed and amended building plans are not available, submission is often made near to the temporary occupation stage. On receipt of the submission, the URA will evaluate the proposal on the planning requirement and consult the relevant departments for their comments and clearance. The departments consulted are the Registry of Titles, Land Office, Survey Department, LTA, MOE, Parks and Recreation Department. The Registered Surveyor will have to deal with these departments on any comments or requirements. The URA will issue provisional permission if there are no major objection to the proposal. The final permission will be released on compliance with all comments/requirements.</a:t>
            </a:r>
            <a:endParaRPr lang="en-US"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sz="1600" dirty="0">
                <a:latin typeface="Arial" panose="020B0604020202020204" pitchFamily="34" charset="0"/>
                <a:ea typeface="Times New Roman" panose="02020603050405020304" pitchFamily="18" charset="0"/>
                <a:cs typeface="Times New Roman" panose="02020603050405020304" pitchFamily="18" charset="0"/>
              </a:rPr>
              <a:t>.</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7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3" name="Rectangle 2">
            <a:extLst>
              <a:ext uri="{FF2B5EF4-FFF2-40B4-BE49-F238E27FC236}">
                <a16:creationId xmlns:a16="http://schemas.microsoft.com/office/drawing/2014/main" id="{B81B64AD-CDA9-49A0-900A-804EF7839915}"/>
              </a:ext>
            </a:extLst>
          </p:cNvPr>
          <p:cNvSpPr/>
          <p:nvPr/>
        </p:nvSpPr>
        <p:spPr>
          <a:xfrm>
            <a:off x="826492" y="1892872"/>
            <a:ext cx="7056785" cy="4247317"/>
          </a:xfrm>
          <a:prstGeom prst="rect">
            <a:avLst/>
          </a:prstGeom>
        </p:spPr>
        <p:txBody>
          <a:bodyPr wrap="square">
            <a:spAutoFit/>
          </a:bodyPr>
          <a:lstStyle/>
          <a:p>
            <a:pPr marL="342900" indent="-342900" algn="just">
              <a:buAutoNum type="alphaLcParenR"/>
            </a:pPr>
            <a:r>
              <a:rPr lang="en-SG"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Land and Strata Subdivisions (cont’d)</a:t>
            </a:r>
          </a:p>
          <a:p>
            <a:pPr marL="342900" indent="-342900" algn="just">
              <a:buAutoNum type="alphaLcParenR"/>
            </a:pPr>
            <a:endPar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buAutoNum type="alphaLcParenR"/>
            </a:pPr>
            <a:endParaRPr lang="en-SG"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In the process of strata subdivision application, the Registered Surveyor is required to:</a:t>
            </a:r>
          </a:p>
          <a:p>
            <a:pPr marL="914400" marR="0" algn="just">
              <a:spcBef>
                <a:spcPts val="0"/>
              </a:spcBef>
              <a:spcAft>
                <a:spcPts val="0"/>
              </a:spcAft>
            </a:pP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survey and prepare the proposal plans;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define and edge the strata boundaries on the building plans;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submit the proposal to the Chief Planner, URA for approval;</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liaise with the relevant departments for compliance of their technical requirements;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resubmission of schedule of share value if there are any amendment.</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extLst>
      <p:ext uri="{BB962C8B-B14F-4D97-AF65-F5344CB8AC3E}">
        <p14:creationId xmlns:p14="http://schemas.microsoft.com/office/powerpoint/2010/main" val="302020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4" name="Rectangle 3">
            <a:extLst>
              <a:ext uri="{FF2B5EF4-FFF2-40B4-BE49-F238E27FC236}">
                <a16:creationId xmlns:a16="http://schemas.microsoft.com/office/drawing/2014/main" id="{DAB0B7C9-1D7E-475D-AD6A-D456F62DCF8F}"/>
              </a:ext>
            </a:extLst>
          </p:cNvPr>
          <p:cNvSpPr/>
          <p:nvPr/>
        </p:nvSpPr>
        <p:spPr>
          <a:xfrm>
            <a:off x="890971" y="1916832"/>
            <a:ext cx="7056784" cy="3693319"/>
          </a:xfrm>
          <a:prstGeom prst="rect">
            <a:avLst/>
          </a:prstGeom>
        </p:spPr>
        <p:txBody>
          <a:bodyPr wrap="square">
            <a:spAutoFit/>
          </a:bodyPr>
          <a:lstStyle/>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b)  Strata Title Plan (STP)</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457200" marR="0" algn="just">
              <a:spcBef>
                <a:spcPts val="0"/>
              </a:spcBef>
              <a:spcAft>
                <a:spcPts val="0"/>
              </a:spcAft>
            </a:pPr>
            <a:r>
              <a:rPr lang="en-SG"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Registered Surveyor must check that the following conditions are satisfied when preparing the STP.</a:t>
            </a:r>
          </a:p>
          <a:p>
            <a:pPr marL="914400" marR="0" algn="just">
              <a:spcBef>
                <a:spcPts val="0"/>
              </a:spcBef>
              <a:spcAft>
                <a:spcPts val="0"/>
              </a:spcAft>
            </a:pP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that the building comprising the strata units must be existing and must stand within the lot/plot as indicated on the approved plan;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that the number of storey and the number of strata units in such building must tally with that stipulated on the approved plan;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that the building does not encroach into any adjacent lot.</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98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BB94A0-EA19-4524-8445-AD8DFEEC07A2}"/>
              </a:ext>
            </a:extLst>
          </p:cNvPr>
          <p:cNvSpPr/>
          <p:nvPr/>
        </p:nvSpPr>
        <p:spPr>
          <a:xfrm>
            <a:off x="899592" y="1989995"/>
            <a:ext cx="7056784" cy="3139321"/>
          </a:xfrm>
          <a:prstGeom prst="rect">
            <a:avLst/>
          </a:prstGeom>
        </p:spPr>
        <p:txBody>
          <a:bodyPr wrap="square">
            <a:spAutoFit/>
          </a:bodyPr>
          <a:lstStyle/>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Strata Survey</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Strata survey consists of two parts: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Survey of as-built building</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All buildings must be surveyed accurately to 		      establish their correct position and shape and to 		      check for any encroachment onto neighbouring 		      lots.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52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BB94A0-EA19-4524-8445-AD8DFEEC07A2}"/>
              </a:ext>
            </a:extLst>
          </p:cNvPr>
          <p:cNvSpPr/>
          <p:nvPr/>
        </p:nvSpPr>
        <p:spPr>
          <a:xfrm>
            <a:off x="755576" y="2105701"/>
            <a:ext cx="7272808" cy="4524315"/>
          </a:xfrm>
          <a:prstGeom prst="rect">
            <a:avLst/>
          </a:prstGeom>
        </p:spPr>
        <p:txBody>
          <a:bodyPr wrap="square">
            <a:spAutoFit/>
          </a:bodyPr>
          <a:lstStyle/>
          <a:p>
            <a:pPr marR="0" lvl="0" algn="just">
              <a:spcBef>
                <a:spcPts val="0"/>
              </a:spcBef>
              <a:spcAft>
                <a:spcPts val="0"/>
              </a:spcAft>
              <a:tabLst>
                <a:tab pos="914400" algn="l"/>
              </a:tabLst>
            </a:pPr>
            <a:r>
              <a:rPr lang="en-SG" i="1" dirty="0">
                <a:latin typeface="Arial" panose="020B0604020202020204" pitchFamily="34" charset="0"/>
                <a:ea typeface="Times New Roman" panose="02020603050405020304" pitchFamily="18" charset="0"/>
                <a:cs typeface="Times New Roman" panose="02020603050405020304" pitchFamily="18" charset="0"/>
              </a:rPr>
              <a:t> </a:t>
            </a: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Strata Survey (cont’d)</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2" algn="just">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ii)    Survey of individual strata units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Linear dimensions of individual strata unit and common properties are measured by linen tape to determine the strata boundaries.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From the measured dimensions and compilation from 	       approved building plans, Strata Certified Plans are 	       drawn. Strata areas are scaled from these accurate 	       plans. The boundaries and areas shown are final and on 	       approval by the Chief Surveyor supersede any 		       provisional plans prepared for the same building.</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6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BB94A0-EA19-4524-8445-AD8DFEEC07A2}"/>
              </a:ext>
            </a:extLst>
          </p:cNvPr>
          <p:cNvSpPr/>
          <p:nvPr/>
        </p:nvSpPr>
        <p:spPr>
          <a:xfrm>
            <a:off x="755576" y="2105701"/>
            <a:ext cx="7272808" cy="4524315"/>
          </a:xfrm>
          <a:prstGeom prst="rect">
            <a:avLst/>
          </a:prstGeom>
        </p:spPr>
        <p:txBody>
          <a:bodyPr wrap="square">
            <a:spAutoFit/>
          </a:bodyPr>
          <a:lstStyle/>
          <a:p>
            <a:pPr marR="0" lvl="0" algn="just">
              <a:spcBef>
                <a:spcPts val="0"/>
              </a:spcBef>
              <a:spcAft>
                <a:spcPts val="0"/>
              </a:spcAft>
              <a:tabLst>
                <a:tab pos="914400" algn="l"/>
              </a:tabLst>
            </a:pPr>
            <a:r>
              <a:rPr lang="en-SG" i="1" dirty="0">
                <a:latin typeface="Arial" panose="020B0604020202020204" pitchFamily="34" charset="0"/>
                <a:ea typeface="Times New Roman" panose="02020603050405020304" pitchFamily="18" charset="0"/>
                <a:cs typeface="Times New Roman" panose="02020603050405020304" pitchFamily="18" charset="0"/>
              </a:rPr>
              <a:t> </a:t>
            </a: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Strata Survey (cont’d)</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2" algn="just">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ii)    Survey of individual strata units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Linear dimensions of individual strata unit and common properties are measured by linen tape to determine the strata boundaries.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From the measured dimensions and compilation from 	       approved building plans, Strata Certified Plans are 	       drawn. Strata areas are scaled from these accurate 	       plans. The boundaries and areas shown are final and on 	       approval by the Chief Surveyor supersede any 		       provisional plans prepared for the same building.</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882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E87D64491284BB1D5EE0466AD0339" ma:contentTypeVersion="3" ma:contentTypeDescription="Create a new document." ma:contentTypeScope="" ma:versionID="d9901cfe5c7593643b3484d8e657e5ae">
  <xsd:schema xmlns:xsd="http://www.w3.org/2001/XMLSchema" xmlns:xs="http://www.w3.org/2001/XMLSchema" xmlns:p="http://schemas.microsoft.com/office/2006/metadata/properties" xmlns:ns2="4b95fb1d-a49b-49a1-a234-c29bcd2a38d0" targetNamespace="http://schemas.microsoft.com/office/2006/metadata/properties" ma:root="true" ma:fieldsID="c3175ffc44bedc3b7070b0b5c975dbc3" ns2:_="">
    <xsd:import namespace="4b95fb1d-a49b-49a1-a234-c29bcd2a38d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5fb1d-a49b-49a1-a234-c29bcd2a38d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b95fb1d-a49b-49a1-a234-c29bcd2a38d0">VVSF36QXVMFY-240603062-623</_dlc_DocId>
    <_dlc_DocIdUrl xmlns="4b95fb1d-a49b-49a1-a234-c29bcd2a38d0">
      <Url>http://mod.gov.bn/survey/_layouts/15/DocIdRedir.aspx?ID=VVSF36QXVMFY-240603062-623</Url>
      <Description>VVSF36QXVMFY-240603062-623</Description>
    </_dlc_DocIdUrl>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6DBCEB70-3CB1-49BB-8670-7F63F347E1FD}"/>
</file>

<file path=customXml/itemProps2.xml><?xml version="1.0" encoding="utf-8"?>
<ds:datastoreItem xmlns:ds="http://schemas.openxmlformats.org/officeDocument/2006/customXml" ds:itemID="{2EF20790-2671-438A-B9B1-B0503EC8C08C}"/>
</file>

<file path=customXml/itemProps3.xml><?xml version="1.0" encoding="utf-8"?>
<ds:datastoreItem xmlns:ds="http://schemas.openxmlformats.org/officeDocument/2006/customXml" ds:itemID="{38677215-0425-4039-9E4B-1D102FF445B0}"/>
</file>

<file path=customXml/itemProps4.xml><?xml version="1.0" encoding="utf-8"?>
<ds:datastoreItem xmlns:ds="http://schemas.openxmlformats.org/officeDocument/2006/customXml" ds:itemID="{568F0A27-965E-47BC-9D59-17B8ACB837F0}"/>
</file>

<file path=docProps/app.xml><?xml version="1.0" encoding="utf-8"?>
<Properties xmlns="http://schemas.openxmlformats.org/officeDocument/2006/extended-properties" xmlns:vt="http://schemas.openxmlformats.org/officeDocument/2006/docPropsVTypes">
  <TotalTime>4061</TotalTime>
  <Words>621</Words>
  <Application>Microsoft Office PowerPoint</Application>
  <PresentationFormat>On-screen Show (4:3)</PresentationFormat>
  <Paragraphs>254</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 JULIAN</vt:lpstr>
      <vt:lpstr>Arial</vt:lpstr>
      <vt:lpstr>Calibri</vt:lpstr>
      <vt:lpstr>Times New Roman</vt:lpstr>
      <vt:lpstr>Vijaya</vt:lpstr>
      <vt:lpstr>Office Theme</vt:lpstr>
      <vt:lpstr>PowerPoint Presentation</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STRATA SURVEY</vt:lpstr>
      <vt:lpstr>STRATA  DEVELOPMENT – STRATA SURVEY</vt:lpstr>
      <vt:lpstr>STRATA  DEVELOPMENT – STRATA SURVEY</vt:lpstr>
      <vt:lpstr>STRATA  DEVELOPMENT – STRATA SURVEY</vt:lpstr>
      <vt:lpstr>STRATA  DEVELOPMENT – STRATA SURVEY</vt:lpstr>
      <vt:lpstr>STRATA  DEVELOPMENT – STRATA SURVEY</vt:lpstr>
      <vt:lpstr>PowerPoint Presentation</vt:lpstr>
      <vt:lpstr>PowerPoint Presentation</vt:lpstr>
      <vt:lpstr>PowerPoint Presentation</vt:lpstr>
      <vt:lpstr>PowerPoint Presentation</vt:lpstr>
      <vt:lpstr>PowerPoint Presentation</vt:lpstr>
    </vt:vector>
  </TitlesOfParts>
  <Company>Surnana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STRATA LIVING</dc:title>
  <dc:creator>800571</dc:creator>
  <cp:lastModifiedBy>Seng Guan SEE</cp:lastModifiedBy>
  <cp:revision>383</cp:revision>
  <dcterms:created xsi:type="dcterms:W3CDTF">2017-05-01T10:48:29Z</dcterms:created>
  <dcterms:modified xsi:type="dcterms:W3CDTF">2019-02-14T07:41:41Z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0x010100CFEE87D64491284BB1D5EE0466AD0339</vt:lpwstr>
  </property>
  <property fmtid="{D5CDD505-2E9C-101B-9397-08002B2CF9AE}" pid="3" name="_dlc_DocIdItemGuid">
    <vt:lpwstr>5f827687-79bc-4897-83c3-1dd7ff953659</vt:lpwstr>
  </property>
</Properties>
</file>